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5"/>
  </p:notesMasterIdLst>
  <p:sldIdLst>
    <p:sldId id="267" r:id="rId5"/>
    <p:sldId id="292" r:id="rId6"/>
    <p:sldId id="261" r:id="rId7"/>
    <p:sldId id="268" r:id="rId8"/>
    <p:sldId id="275" r:id="rId9"/>
    <p:sldId id="284" r:id="rId10"/>
    <p:sldId id="281" r:id="rId11"/>
    <p:sldId id="283" r:id="rId12"/>
    <p:sldId id="289" r:id="rId13"/>
    <p:sldId id="282" r:id="rId14"/>
    <p:sldId id="287" r:id="rId15"/>
    <p:sldId id="290" r:id="rId16"/>
    <p:sldId id="288" r:id="rId17"/>
    <p:sldId id="291" r:id="rId18"/>
    <p:sldId id="297" r:id="rId19"/>
    <p:sldId id="285" r:id="rId20"/>
    <p:sldId id="295" r:id="rId21"/>
    <p:sldId id="296" r:id="rId22"/>
    <p:sldId id="293" r:id="rId23"/>
    <p:sldId id="269" r:id="rId24"/>
    <p:sldId id="271" r:id="rId25"/>
    <p:sldId id="272" r:id="rId26"/>
    <p:sldId id="274" r:id="rId27"/>
    <p:sldId id="273" r:id="rId28"/>
    <p:sldId id="286" r:id="rId29"/>
    <p:sldId id="277" r:id="rId30"/>
    <p:sldId id="278" r:id="rId31"/>
    <p:sldId id="279" r:id="rId32"/>
    <p:sldId id="280" r:id="rId33"/>
    <p:sldId id="276"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6238" autoAdjust="0"/>
  </p:normalViewPr>
  <p:slideViewPr>
    <p:cSldViewPr snapToGrid="0">
      <p:cViewPr varScale="1">
        <p:scale>
          <a:sx n="97" d="100"/>
          <a:sy n="97" d="100"/>
        </p:scale>
        <p:origin x="96" y="288"/>
      </p:cViewPr>
      <p:guideLst/>
    </p:cSldViewPr>
  </p:slideViewPr>
  <p:outlineViewPr>
    <p:cViewPr>
      <p:scale>
        <a:sx n="33" d="100"/>
        <a:sy n="33" d="100"/>
      </p:scale>
      <p:origin x="0" y="-60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F87D87-84E6-455D-9137-C7CF503EAEF1}" type="doc">
      <dgm:prSet loTypeId="urn:microsoft.com/office/officeart/2016/7/layout/AccentHomeChevronProcess" loCatId="process" qsTypeId="urn:microsoft.com/office/officeart/2005/8/quickstyle/simple2" qsCatId="simple" csTypeId="urn:microsoft.com/office/officeart/2005/8/colors/colorful2" csCatId="colorful" phldr="1"/>
      <dgm:spPr/>
      <dgm:t>
        <a:bodyPr/>
        <a:lstStyle/>
        <a:p>
          <a:endParaRPr lang="en-US"/>
        </a:p>
      </dgm:t>
    </dgm:pt>
    <dgm:pt modelId="{A9C77153-0632-4305-8E03-2BCC6C8C7459}">
      <dgm:prSet custT="1"/>
      <dgm:spPr>
        <a:solidFill>
          <a:srgbClr val="FFC000"/>
        </a:solidFill>
      </dgm:spPr>
      <dgm:t>
        <a:bodyPr/>
        <a:lstStyle/>
        <a:p>
          <a:r>
            <a:rPr lang="en-US" sz="1300" dirty="0"/>
            <a:t>JUNE 2022	</a:t>
          </a:r>
        </a:p>
      </dgm:t>
    </dgm:pt>
    <dgm:pt modelId="{A4525C56-39CB-4215-A95D-39B6E499BA09}" type="parTrans" cxnId="{111157E0-EA47-436A-9E75-856959C340BD}">
      <dgm:prSet/>
      <dgm:spPr/>
      <dgm:t>
        <a:bodyPr/>
        <a:lstStyle/>
        <a:p>
          <a:endParaRPr lang="en-US"/>
        </a:p>
      </dgm:t>
    </dgm:pt>
    <dgm:pt modelId="{201200D3-7841-4E8A-9B28-5E6E7CCAD894}" type="sibTrans" cxnId="{111157E0-EA47-436A-9E75-856959C340BD}">
      <dgm:prSet/>
      <dgm:spPr/>
      <dgm:t>
        <a:bodyPr/>
        <a:lstStyle/>
        <a:p>
          <a:endParaRPr lang="en-US"/>
        </a:p>
      </dgm:t>
    </dgm:pt>
    <dgm:pt modelId="{6CFF382B-A01C-4893-950B-4C73B65EEEEC}">
      <dgm:prSet custT="1"/>
      <dgm:spPr/>
      <dgm:t>
        <a:bodyPr/>
        <a:lstStyle/>
        <a:p>
          <a:r>
            <a:rPr lang="en-US" sz="1400" dirty="0"/>
            <a:t>After</a:t>
          </a:r>
          <a:r>
            <a:rPr lang="en-US" sz="1400" baseline="0" dirty="0"/>
            <a:t> finishing courses, a proposal was put together, submitted to the school and accepted in time to start the implementation.</a:t>
          </a:r>
          <a:endParaRPr lang="en-US" sz="1400" dirty="0"/>
        </a:p>
      </dgm:t>
    </dgm:pt>
    <dgm:pt modelId="{B7C96CB3-A68C-4183-8C40-4F9620236662}" type="parTrans" cxnId="{6F975387-7989-4884-8B34-39B1587E43F0}">
      <dgm:prSet/>
      <dgm:spPr/>
      <dgm:t>
        <a:bodyPr/>
        <a:lstStyle/>
        <a:p>
          <a:endParaRPr lang="en-US"/>
        </a:p>
      </dgm:t>
    </dgm:pt>
    <dgm:pt modelId="{83CE1AC1-E70F-4806-860C-D78C14D0A733}" type="sibTrans" cxnId="{6F975387-7989-4884-8B34-39B1587E43F0}">
      <dgm:prSet/>
      <dgm:spPr/>
      <dgm:t>
        <a:bodyPr/>
        <a:lstStyle/>
        <a:p>
          <a:endParaRPr lang="en-US"/>
        </a:p>
      </dgm:t>
    </dgm:pt>
    <dgm:pt modelId="{D9A67F6B-3D91-47AC-9509-EE7F6DE34CDA}">
      <dgm:prSet custT="1"/>
      <dgm:spPr>
        <a:solidFill>
          <a:schemeClr val="accent2">
            <a:lumMod val="75000"/>
          </a:schemeClr>
        </a:solidFill>
      </dgm:spPr>
      <dgm:t>
        <a:bodyPr/>
        <a:lstStyle/>
        <a:p>
          <a:r>
            <a:rPr lang="en-US" sz="1300" dirty="0"/>
            <a:t>JULY 2022</a:t>
          </a:r>
        </a:p>
      </dgm:t>
    </dgm:pt>
    <dgm:pt modelId="{96746EE7-6EAE-4F15-AD27-FE0DC224EFDA}" type="parTrans" cxnId="{30ECA7C1-90D7-49EA-B846-37B334451FB2}">
      <dgm:prSet/>
      <dgm:spPr/>
      <dgm:t>
        <a:bodyPr/>
        <a:lstStyle/>
        <a:p>
          <a:endParaRPr lang="en-US"/>
        </a:p>
      </dgm:t>
    </dgm:pt>
    <dgm:pt modelId="{F473B4B7-9265-47BE-A8FE-8AB348E2ABC2}" type="sibTrans" cxnId="{30ECA7C1-90D7-49EA-B846-37B334451FB2}">
      <dgm:prSet/>
      <dgm:spPr/>
      <dgm:t>
        <a:bodyPr/>
        <a:lstStyle/>
        <a:p>
          <a:endParaRPr lang="en-US"/>
        </a:p>
      </dgm:t>
    </dgm:pt>
    <dgm:pt modelId="{02D74D69-297E-43BF-A5AF-D6AA0BFC05AB}">
      <dgm:prSet custT="1"/>
      <dgm:spPr/>
      <dgm:t>
        <a:bodyPr/>
        <a:lstStyle/>
        <a:p>
          <a:r>
            <a:rPr lang="en-US" sz="1400" dirty="0"/>
            <a:t>The planning stages took the first few weeks, then into coding, testing and many prototype iterations. Documentation began near the end </a:t>
          </a:r>
          <a:r>
            <a:rPr lang="en-US" sz="1400" i="0" dirty="0"/>
            <a:t>of</a:t>
          </a:r>
          <a:r>
            <a:rPr lang="en-US" sz="1400" dirty="0"/>
            <a:t> the month.</a:t>
          </a:r>
        </a:p>
      </dgm:t>
    </dgm:pt>
    <dgm:pt modelId="{E9E42E90-AF28-4A33-89F9-740E257D8458}" type="parTrans" cxnId="{E4F9D68D-7BA9-44D9-B82E-4962629C4524}">
      <dgm:prSet/>
      <dgm:spPr/>
      <dgm:t>
        <a:bodyPr/>
        <a:lstStyle/>
        <a:p>
          <a:endParaRPr lang="en-US"/>
        </a:p>
      </dgm:t>
    </dgm:pt>
    <dgm:pt modelId="{E1B8E8B6-D39D-4B34-953B-0E9EBB93BC69}" type="sibTrans" cxnId="{E4F9D68D-7BA9-44D9-B82E-4962629C4524}">
      <dgm:prSet/>
      <dgm:spPr/>
      <dgm:t>
        <a:bodyPr/>
        <a:lstStyle/>
        <a:p>
          <a:endParaRPr lang="en-US"/>
        </a:p>
      </dgm:t>
    </dgm:pt>
    <dgm:pt modelId="{17BFA5A2-ABDD-48DD-AAFA-22F43D87FC35}">
      <dgm:prSet custT="1"/>
      <dgm:spPr>
        <a:solidFill>
          <a:srgbClr val="FF0000"/>
        </a:solidFill>
      </dgm:spPr>
      <dgm:t>
        <a:bodyPr/>
        <a:lstStyle/>
        <a:p>
          <a:r>
            <a:rPr lang="en-US" sz="1300" dirty="0"/>
            <a:t>AUGUST 2022</a:t>
          </a:r>
        </a:p>
      </dgm:t>
    </dgm:pt>
    <dgm:pt modelId="{67AE45E2-495F-4610-98C0-FE3E11BDA056}" type="parTrans" cxnId="{A45608E4-F167-4840-8773-17AEB5ED8B6C}">
      <dgm:prSet/>
      <dgm:spPr/>
      <dgm:t>
        <a:bodyPr/>
        <a:lstStyle/>
        <a:p>
          <a:endParaRPr lang="en-US"/>
        </a:p>
      </dgm:t>
    </dgm:pt>
    <dgm:pt modelId="{59F05DE8-7C2D-42A7-8ABD-84E0D78626E5}" type="sibTrans" cxnId="{A45608E4-F167-4840-8773-17AEB5ED8B6C}">
      <dgm:prSet/>
      <dgm:spPr/>
      <dgm:t>
        <a:bodyPr/>
        <a:lstStyle/>
        <a:p>
          <a:endParaRPr lang="en-US"/>
        </a:p>
      </dgm:t>
    </dgm:pt>
    <dgm:pt modelId="{AFFD43BC-53B9-4C99-8D86-1735EC123E5B}">
      <dgm:prSet custT="1"/>
      <dgm:spPr/>
      <dgm:t>
        <a:bodyPr/>
        <a:lstStyle/>
        <a:p>
          <a:r>
            <a:rPr lang="en-US" sz="1400" dirty="0"/>
            <a:t>Documentation was finalized, stakeholder presentation built, and final bugs were worked on. Application not ready for the Play Store but large leaps in learning were earned.</a:t>
          </a:r>
        </a:p>
      </dgm:t>
    </dgm:pt>
    <dgm:pt modelId="{4FC3A91A-3552-47D5-B1EF-BBF5663E3411}" type="parTrans" cxnId="{9A58D734-49C1-4724-9B58-D4A95131C128}">
      <dgm:prSet/>
      <dgm:spPr/>
      <dgm:t>
        <a:bodyPr/>
        <a:lstStyle/>
        <a:p>
          <a:endParaRPr lang="en-US"/>
        </a:p>
      </dgm:t>
    </dgm:pt>
    <dgm:pt modelId="{D92FFE60-F8F9-447A-B5A7-728DDC5B5773}" type="sibTrans" cxnId="{9A58D734-49C1-4724-9B58-D4A95131C128}">
      <dgm:prSet/>
      <dgm:spPr/>
      <dgm:t>
        <a:bodyPr/>
        <a:lstStyle/>
        <a:p>
          <a:endParaRPr lang="en-US"/>
        </a:p>
      </dgm:t>
    </dgm:pt>
    <dgm:pt modelId="{B4A97AC6-5E92-4E9E-A1AD-4C4857E5F397}" type="pres">
      <dgm:prSet presAssocID="{93F87D87-84E6-455D-9137-C7CF503EAEF1}" presName="Name0" presStyleCnt="0">
        <dgm:presLayoutVars>
          <dgm:animLvl val="lvl"/>
          <dgm:resizeHandles val="exact"/>
        </dgm:presLayoutVars>
      </dgm:prSet>
      <dgm:spPr/>
    </dgm:pt>
    <dgm:pt modelId="{553C5494-7B0B-497B-BE50-ED8C67249709}" type="pres">
      <dgm:prSet presAssocID="{A9C77153-0632-4305-8E03-2BCC6C8C7459}" presName="composite" presStyleCnt="0"/>
      <dgm:spPr/>
    </dgm:pt>
    <dgm:pt modelId="{B1ED519E-9332-4298-8BC0-38E08B9E91EA}" type="pres">
      <dgm:prSet presAssocID="{A9C77153-0632-4305-8E03-2BCC6C8C7459}" presName="L" presStyleLbl="solidFgAcc1" presStyleIdx="0" presStyleCnt="3">
        <dgm:presLayoutVars>
          <dgm:chMax val="0"/>
          <dgm:chPref val="0"/>
        </dgm:presLayoutVars>
      </dgm:prSet>
      <dgm:spPr/>
    </dgm:pt>
    <dgm:pt modelId="{A243EBB1-DEBB-487C-88D3-3EFD316D71E9}" type="pres">
      <dgm:prSet presAssocID="{A9C77153-0632-4305-8E03-2BCC6C8C7459}" presName="parTx" presStyleLbl="alignNode1" presStyleIdx="0" presStyleCnt="3">
        <dgm:presLayoutVars>
          <dgm:chMax val="0"/>
          <dgm:chPref val="0"/>
          <dgm:bulletEnabled val="1"/>
        </dgm:presLayoutVars>
      </dgm:prSet>
      <dgm:spPr/>
    </dgm:pt>
    <dgm:pt modelId="{62911FCB-CF61-463E-9EA6-F7BF95A67E51}" type="pres">
      <dgm:prSet presAssocID="{A9C77153-0632-4305-8E03-2BCC6C8C7459}" presName="desTx" presStyleLbl="revTx" presStyleIdx="0" presStyleCnt="3">
        <dgm:presLayoutVars>
          <dgm:chMax val="0"/>
          <dgm:chPref val="0"/>
          <dgm:bulletEnabled val="1"/>
        </dgm:presLayoutVars>
      </dgm:prSet>
      <dgm:spPr/>
    </dgm:pt>
    <dgm:pt modelId="{1F6CE185-0298-4854-ACDD-FCA8D25F8C4E}" type="pres">
      <dgm:prSet presAssocID="{A9C77153-0632-4305-8E03-2BCC6C8C7459}" presName="EmptyPlaceHolder" presStyleCnt="0"/>
      <dgm:spPr/>
    </dgm:pt>
    <dgm:pt modelId="{FE981211-9F32-4655-B811-9BB6FC55B778}" type="pres">
      <dgm:prSet presAssocID="{201200D3-7841-4E8A-9B28-5E6E7CCAD894}" presName="space" presStyleCnt="0"/>
      <dgm:spPr/>
    </dgm:pt>
    <dgm:pt modelId="{C3867B3C-A56E-47DC-912F-D3DBE275183F}" type="pres">
      <dgm:prSet presAssocID="{D9A67F6B-3D91-47AC-9509-EE7F6DE34CDA}" presName="composite" presStyleCnt="0"/>
      <dgm:spPr/>
    </dgm:pt>
    <dgm:pt modelId="{36775784-7760-420D-8D9A-5464FD9141AE}" type="pres">
      <dgm:prSet presAssocID="{D9A67F6B-3D91-47AC-9509-EE7F6DE34CDA}" presName="L" presStyleLbl="solidFgAcc1" presStyleIdx="1" presStyleCnt="3">
        <dgm:presLayoutVars>
          <dgm:chMax val="0"/>
          <dgm:chPref val="0"/>
        </dgm:presLayoutVars>
      </dgm:prSet>
      <dgm:spPr/>
    </dgm:pt>
    <dgm:pt modelId="{916A5A41-D6F0-4EA9-AB50-F05D425BCA52}" type="pres">
      <dgm:prSet presAssocID="{D9A67F6B-3D91-47AC-9509-EE7F6DE34CDA}" presName="parTx" presStyleLbl="alignNode1" presStyleIdx="1" presStyleCnt="3">
        <dgm:presLayoutVars>
          <dgm:chMax val="0"/>
          <dgm:chPref val="0"/>
          <dgm:bulletEnabled val="1"/>
        </dgm:presLayoutVars>
      </dgm:prSet>
      <dgm:spPr/>
    </dgm:pt>
    <dgm:pt modelId="{EDC85F65-41DE-490E-AF0A-69E363ACAF5F}" type="pres">
      <dgm:prSet presAssocID="{D9A67F6B-3D91-47AC-9509-EE7F6DE34CDA}" presName="desTx" presStyleLbl="revTx" presStyleIdx="1" presStyleCnt="3">
        <dgm:presLayoutVars>
          <dgm:chMax val="0"/>
          <dgm:chPref val="0"/>
          <dgm:bulletEnabled val="1"/>
        </dgm:presLayoutVars>
      </dgm:prSet>
      <dgm:spPr/>
    </dgm:pt>
    <dgm:pt modelId="{C701F89B-C91F-48B0-9B9A-DCDF7065C77C}" type="pres">
      <dgm:prSet presAssocID="{D9A67F6B-3D91-47AC-9509-EE7F6DE34CDA}" presName="EmptyPlaceHolder" presStyleCnt="0"/>
      <dgm:spPr/>
    </dgm:pt>
    <dgm:pt modelId="{169F64FD-B028-48F0-B031-9535FE431B2C}" type="pres">
      <dgm:prSet presAssocID="{F473B4B7-9265-47BE-A8FE-8AB348E2ABC2}" presName="space" presStyleCnt="0"/>
      <dgm:spPr/>
    </dgm:pt>
    <dgm:pt modelId="{9AEC58EE-9ED4-4404-9BF3-B8D89398206A}" type="pres">
      <dgm:prSet presAssocID="{17BFA5A2-ABDD-48DD-AAFA-22F43D87FC35}" presName="composite" presStyleCnt="0"/>
      <dgm:spPr/>
    </dgm:pt>
    <dgm:pt modelId="{3D8D9F4B-4537-4E3C-9549-BF552E2DED80}" type="pres">
      <dgm:prSet presAssocID="{17BFA5A2-ABDD-48DD-AAFA-22F43D87FC35}" presName="L" presStyleLbl="solidFgAcc1" presStyleIdx="2" presStyleCnt="3">
        <dgm:presLayoutVars>
          <dgm:chMax val="0"/>
          <dgm:chPref val="0"/>
        </dgm:presLayoutVars>
      </dgm:prSet>
      <dgm:spPr/>
    </dgm:pt>
    <dgm:pt modelId="{D230D845-D759-4C2C-A2D3-AF3AFA826819}" type="pres">
      <dgm:prSet presAssocID="{17BFA5A2-ABDD-48DD-AAFA-22F43D87FC35}" presName="parTx" presStyleLbl="alignNode1" presStyleIdx="2" presStyleCnt="3">
        <dgm:presLayoutVars>
          <dgm:chMax val="0"/>
          <dgm:chPref val="0"/>
          <dgm:bulletEnabled val="1"/>
        </dgm:presLayoutVars>
      </dgm:prSet>
      <dgm:spPr/>
    </dgm:pt>
    <dgm:pt modelId="{9A98F3BB-7942-4C90-B62F-93C8AA660DDB}" type="pres">
      <dgm:prSet presAssocID="{17BFA5A2-ABDD-48DD-AAFA-22F43D87FC35}" presName="desTx" presStyleLbl="revTx" presStyleIdx="2" presStyleCnt="3">
        <dgm:presLayoutVars>
          <dgm:chMax val="0"/>
          <dgm:chPref val="0"/>
          <dgm:bulletEnabled val="1"/>
        </dgm:presLayoutVars>
      </dgm:prSet>
      <dgm:spPr/>
    </dgm:pt>
    <dgm:pt modelId="{7AF07BE0-94FF-41ED-BC62-08B419A3B6F9}" type="pres">
      <dgm:prSet presAssocID="{17BFA5A2-ABDD-48DD-AAFA-22F43D87FC35}" presName="EmptyPlaceHolder" presStyleCnt="0"/>
      <dgm:spPr/>
    </dgm:pt>
  </dgm:ptLst>
  <dgm:cxnLst>
    <dgm:cxn modelId="{37BA862A-B7BA-4E5F-BBDF-493DFC9AEECC}" type="presOf" srcId="{17BFA5A2-ABDD-48DD-AAFA-22F43D87FC35}" destId="{D230D845-D759-4C2C-A2D3-AF3AFA826819}" srcOrd="0" destOrd="0" presId="urn:microsoft.com/office/officeart/2016/7/layout/AccentHomeChevronProcess"/>
    <dgm:cxn modelId="{9A58D734-49C1-4724-9B58-D4A95131C128}" srcId="{17BFA5A2-ABDD-48DD-AAFA-22F43D87FC35}" destId="{AFFD43BC-53B9-4C99-8D86-1735EC123E5B}" srcOrd="0" destOrd="0" parTransId="{4FC3A91A-3552-47D5-B1EF-BBF5663E3411}" sibTransId="{D92FFE60-F8F9-447A-B5A7-728DDC5B5773}"/>
    <dgm:cxn modelId="{B5E9ED37-0A29-4A10-8A37-501C86F172D5}" type="presOf" srcId="{AFFD43BC-53B9-4C99-8D86-1735EC123E5B}" destId="{9A98F3BB-7942-4C90-B62F-93C8AA660DDB}" srcOrd="0" destOrd="0" presId="urn:microsoft.com/office/officeart/2016/7/layout/AccentHomeChevronProcess"/>
    <dgm:cxn modelId="{74398141-CD5E-456E-8A64-108F2DF3C195}" type="presOf" srcId="{6CFF382B-A01C-4893-950B-4C73B65EEEEC}" destId="{62911FCB-CF61-463E-9EA6-F7BF95A67E51}" srcOrd="0" destOrd="0" presId="urn:microsoft.com/office/officeart/2016/7/layout/AccentHomeChevronProcess"/>
    <dgm:cxn modelId="{6F975387-7989-4884-8B34-39B1587E43F0}" srcId="{A9C77153-0632-4305-8E03-2BCC6C8C7459}" destId="{6CFF382B-A01C-4893-950B-4C73B65EEEEC}" srcOrd="0" destOrd="0" parTransId="{B7C96CB3-A68C-4183-8C40-4F9620236662}" sibTransId="{83CE1AC1-E70F-4806-860C-D78C14D0A733}"/>
    <dgm:cxn modelId="{2F8A4688-2F2F-41E2-B86E-3337A1B1C2C6}" type="presOf" srcId="{D9A67F6B-3D91-47AC-9509-EE7F6DE34CDA}" destId="{916A5A41-D6F0-4EA9-AB50-F05D425BCA52}" srcOrd="0" destOrd="0" presId="urn:microsoft.com/office/officeart/2016/7/layout/AccentHomeChevronProcess"/>
    <dgm:cxn modelId="{32E9EF89-75B0-46CE-9561-1B86E4154A71}" type="presOf" srcId="{02D74D69-297E-43BF-A5AF-D6AA0BFC05AB}" destId="{EDC85F65-41DE-490E-AF0A-69E363ACAF5F}" srcOrd="0" destOrd="0" presId="urn:microsoft.com/office/officeart/2016/7/layout/AccentHomeChevronProcess"/>
    <dgm:cxn modelId="{E4F9D68D-7BA9-44D9-B82E-4962629C4524}" srcId="{D9A67F6B-3D91-47AC-9509-EE7F6DE34CDA}" destId="{02D74D69-297E-43BF-A5AF-D6AA0BFC05AB}" srcOrd="0" destOrd="0" parTransId="{E9E42E90-AF28-4A33-89F9-740E257D8458}" sibTransId="{E1B8E8B6-D39D-4B34-953B-0E9EBB93BC69}"/>
    <dgm:cxn modelId="{F1A8379B-E2A7-4A3D-B7A4-C12DDBC93167}" type="presOf" srcId="{93F87D87-84E6-455D-9137-C7CF503EAEF1}" destId="{B4A97AC6-5E92-4E9E-A1AD-4C4857E5F397}" srcOrd="0" destOrd="0" presId="urn:microsoft.com/office/officeart/2016/7/layout/AccentHomeChevronProcess"/>
    <dgm:cxn modelId="{30ECA7C1-90D7-49EA-B846-37B334451FB2}" srcId="{93F87D87-84E6-455D-9137-C7CF503EAEF1}" destId="{D9A67F6B-3D91-47AC-9509-EE7F6DE34CDA}" srcOrd="1" destOrd="0" parTransId="{96746EE7-6EAE-4F15-AD27-FE0DC224EFDA}" sibTransId="{F473B4B7-9265-47BE-A8FE-8AB348E2ABC2}"/>
    <dgm:cxn modelId="{8A943EDC-CA57-4942-A50E-C38A68CB04C5}" type="presOf" srcId="{A9C77153-0632-4305-8E03-2BCC6C8C7459}" destId="{A243EBB1-DEBB-487C-88D3-3EFD316D71E9}" srcOrd="0" destOrd="0" presId="urn:microsoft.com/office/officeart/2016/7/layout/AccentHomeChevronProcess"/>
    <dgm:cxn modelId="{111157E0-EA47-436A-9E75-856959C340BD}" srcId="{93F87D87-84E6-455D-9137-C7CF503EAEF1}" destId="{A9C77153-0632-4305-8E03-2BCC6C8C7459}" srcOrd="0" destOrd="0" parTransId="{A4525C56-39CB-4215-A95D-39B6E499BA09}" sibTransId="{201200D3-7841-4E8A-9B28-5E6E7CCAD894}"/>
    <dgm:cxn modelId="{A45608E4-F167-4840-8773-17AEB5ED8B6C}" srcId="{93F87D87-84E6-455D-9137-C7CF503EAEF1}" destId="{17BFA5A2-ABDD-48DD-AAFA-22F43D87FC35}" srcOrd="2" destOrd="0" parTransId="{67AE45E2-495F-4610-98C0-FE3E11BDA056}" sibTransId="{59F05DE8-7C2D-42A7-8ABD-84E0D78626E5}"/>
    <dgm:cxn modelId="{42AEA83A-FB22-48EB-B3F7-0F5DC1E43396}" type="presParOf" srcId="{B4A97AC6-5E92-4E9E-A1AD-4C4857E5F397}" destId="{553C5494-7B0B-497B-BE50-ED8C67249709}" srcOrd="0" destOrd="0" presId="urn:microsoft.com/office/officeart/2016/7/layout/AccentHomeChevronProcess"/>
    <dgm:cxn modelId="{4BC8AF5E-6864-4EA6-A225-B02EDAD72EF8}" type="presParOf" srcId="{553C5494-7B0B-497B-BE50-ED8C67249709}" destId="{B1ED519E-9332-4298-8BC0-38E08B9E91EA}" srcOrd="0" destOrd="0" presId="urn:microsoft.com/office/officeart/2016/7/layout/AccentHomeChevronProcess"/>
    <dgm:cxn modelId="{FF954232-D3EF-4C77-B3D4-B757FD4D8B48}" type="presParOf" srcId="{553C5494-7B0B-497B-BE50-ED8C67249709}" destId="{A243EBB1-DEBB-487C-88D3-3EFD316D71E9}" srcOrd="1" destOrd="0" presId="urn:microsoft.com/office/officeart/2016/7/layout/AccentHomeChevronProcess"/>
    <dgm:cxn modelId="{D6C6A7FC-2376-4772-A623-857C1313A41A}" type="presParOf" srcId="{553C5494-7B0B-497B-BE50-ED8C67249709}" destId="{62911FCB-CF61-463E-9EA6-F7BF95A67E51}" srcOrd="2" destOrd="0" presId="urn:microsoft.com/office/officeart/2016/7/layout/AccentHomeChevronProcess"/>
    <dgm:cxn modelId="{2E749388-1101-4CEB-BA73-6AE7AE9D3C16}" type="presParOf" srcId="{553C5494-7B0B-497B-BE50-ED8C67249709}" destId="{1F6CE185-0298-4854-ACDD-FCA8D25F8C4E}" srcOrd="3" destOrd="0" presId="urn:microsoft.com/office/officeart/2016/7/layout/AccentHomeChevronProcess"/>
    <dgm:cxn modelId="{CD04EA8E-BBAA-43C1-B635-A9C040C18111}" type="presParOf" srcId="{B4A97AC6-5E92-4E9E-A1AD-4C4857E5F397}" destId="{FE981211-9F32-4655-B811-9BB6FC55B778}" srcOrd="1" destOrd="0" presId="urn:microsoft.com/office/officeart/2016/7/layout/AccentHomeChevronProcess"/>
    <dgm:cxn modelId="{D0797D91-199B-4B7C-92BF-29DCBDE644AB}" type="presParOf" srcId="{B4A97AC6-5E92-4E9E-A1AD-4C4857E5F397}" destId="{C3867B3C-A56E-47DC-912F-D3DBE275183F}" srcOrd="2" destOrd="0" presId="urn:microsoft.com/office/officeart/2016/7/layout/AccentHomeChevronProcess"/>
    <dgm:cxn modelId="{7A583192-7ACA-4A24-9F97-35141CAFA99C}" type="presParOf" srcId="{C3867B3C-A56E-47DC-912F-D3DBE275183F}" destId="{36775784-7760-420D-8D9A-5464FD9141AE}" srcOrd="0" destOrd="0" presId="urn:microsoft.com/office/officeart/2016/7/layout/AccentHomeChevronProcess"/>
    <dgm:cxn modelId="{0952F77C-310E-4DE7-A7C5-6BA9DC4B6D00}" type="presParOf" srcId="{C3867B3C-A56E-47DC-912F-D3DBE275183F}" destId="{916A5A41-D6F0-4EA9-AB50-F05D425BCA52}" srcOrd="1" destOrd="0" presId="urn:microsoft.com/office/officeart/2016/7/layout/AccentHomeChevronProcess"/>
    <dgm:cxn modelId="{DB5673B8-6B10-4AA5-9A39-2AD232483DC3}" type="presParOf" srcId="{C3867B3C-A56E-47DC-912F-D3DBE275183F}" destId="{EDC85F65-41DE-490E-AF0A-69E363ACAF5F}" srcOrd="2" destOrd="0" presId="urn:microsoft.com/office/officeart/2016/7/layout/AccentHomeChevronProcess"/>
    <dgm:cxn modelId="{DD571491-1AA9-4CBD-8FAA-7D18F8DFBD9C}" type="presParOf" srcId="{C3867B3C-A56E-47DC-912F-D3DBE275183F}" destId="{C701F89B-C91F-48B0-9B9A-DCDF7065C77C}" srcOrd="3" destOrd="0" presId="urn:microsoft.com/office/officeart/2016/7/layout/AccentHomeChevronProcess"/>
    <dgm:cxn modelId="{35E1908A-8F6D-453A-A9EF-428D6B84619C}" type="presParOf" srcId="{B4A97AC6-5E92-4E9E-A1AD-4C4857E5F397}" destId="{169F64FD-B028-48F0-B031-9535FE431B2C}" srcOrd="3" destOrd="0" presId="urn:microsoft.com/office/officeart/2016/7/layout/AccentHomeChevronProcess"/>
    <dgm:cxn modelId="{BFD7B8E2-7E95-42A3-B8CC-33310B978A5A}" type="presParOf" srcId="{B4A97AC6-5E92-4E9E-A1AD-4C4857E5F397}" destId="{9AEC58EE-9ED4-4404-9BF3-B8D89398206A}" srcOrd="4" destOrd="0" presId="urn:microsoft.com/office/officeart/2016/7/layout/AccentHomeChevronProcess"/>
    <dgm:cxn modelId="{3F893109-9373-4899-9261-D0B96189DE57}" type="presParOf" srcId="{9AEC58EE-9ED4-4404-9BF3-B8D89398206A}" destId="{3D8D9F4B-4537-4E3C-9549-BF552E2DED80}" srcOrd="0" destOrd="0" presId="urn:microsoft.com/office/officeart/2016/7/layout/AccentHomeChevronProcess"/>
    <dgm:cxn modelId="{4AD407CC-762B-4260-A50B-C73788967B1B}" type="presParOf" srcId="{9AEC58EE-9ED4-4404-9BF3-B8D89398206A}" destId="{D230D845-D759-4C2C-A2D3-AF3AFA826819}" srcOrd="1" destOrd="0" presId="urn:microsoft.com/office/officeart/2016/7/layout/AccentHomeChevronProcess"/>
    <dgm:cxn modelId="{1B0A4889-F86A-454C-A4B5-ABF4550F8BD6}" type="presParOf" srcId="{9AEC58EE-9ED4-4404-9BF3-B8D89398206A}" destId="{9A98F3BB-7942-4C90-B62F-93C8AA660DDB}" srcOrd="2" destOrd="0" presId="urn:microsoft.com/office/officeart/2016/7/layout/AccentHomeChevronProcess"/>
    <dgm:cxn modelId="{851C2561-38D6-4987-99E9-59B65F25D5FC}" type="presParOf" srcId="{9AEC58EE-9ED4-4404-9BF3-B8D89398206A}" destId="{7AF07BE0-94FF-41ED-BC62-08B419A3B6F9}"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D519E-9332-4298-8BC0-38E08B9E91EA}">
      <dsp:nvSpPr>
        <dsp:cNvPr id="0" name=""/>
        <dsp:cNvSpPr/>
      </dsp:nvSpPr>
      <dsp:spPr>
        <a:xfrm rot="5400000">
          <a:off x="-528008"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43EBB1-DEBB-487C-88D3-3EFD316D71E9}">
      <dsp:nvSpPr>
        <dsp:cNvPr id="0" name=""/>
        <dsp:cNvSpPr/>
      </dsp:nvSpPr>
      <dsp:spPr>
        <a:xfrm>
          <a:off x="4417" y="1941821"/>
          <a:ext cx="3493583" cy="448112"/>
        </a:xfrm>
        <a:prstGeom prst="homePlate">
          <a:avLst>
            <a:gd name="adj" fmla="val 25000"/>
          </a:avLst>
        </a:prstGeom>
        <a:solidFill>
          <a:srgbClr val="FFC000"/>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JUNE 2022	</a:t>
          </a:r>
        </a:p>
      </dsp:txBody>
      <dsp:txXfrm>
        <a:off x="4417" y="1941821"/>
        <a:ext cx="3437569" cy="448112"/>
      </dsp:txXfrm>
    </dsp:sp>
    <dsp:sp modelId="{62911FCB-CF61-463E-9EA6-F7BF95A67E51}">
      <dsp:nvSpPr>
        <dsp:cNvPr id="0" name=""/>
        <dsp:cNvSpPr/>
      </dsp:nvSpPr>
      <dsp:spPr>
        <a:xfrm>
          <a:off x="283903"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After</a:t>
          </a:r>
          <a:r>
            <a:rPr lang="en-US" sz="1400" kern="1200" baseline="0" dirty="0"/>
            <a:t> finishing courses, a proposal was put together, submitted to the school and accepted in time to start the implementation.</a:t>
          </a:r>
          <a:endParaRPr lang="en-US" sz="1400" kern="1200" dirty="0"/>
        </a:p>
      </dsp:txBody>
      <dsp:txXfrm>
        <a:off x="283903" y="765175"/>
        <a:ext cx="2836790" cy="683207"/>
      </dsp:txXfrm>
    </dsp:sp>
    <dsp:sp modelId="{36775784-7760-420D-8D9A-5464FD9141AE}">
      <dsp:nvSpPr>
        <dsp:cNvPr id="0" name=""/>
        <dsp:cNvSpPr/>
      </dsp:nvSpPr>
      <dsp:spPr>
        <a:xfrm rot="5400000">
          <a:off x="2860767"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632318"/>
              <a:satOff val="-1859"/>
              <a:lumOff val="-1372"/>
              <a:alphaOff val="0"/>
            </a:schemeClr>
          </a:solidFill>
          <a:prstDash val="solid"/>
        </a:ln>
        <a:effectLst/>
      </dsp:spPr>
      <dsp:style>
        <a:lnRef idx="2">
          <a:scrgbClr r="0" g="0" b="0"/>
        </a:lnRef>
        <a:fillRef idx="1">
          <a:scrgbClr r="0" g="0" b="0"/>
        </a:fillRef>
        <a:effectRef idx="0">
          <a:scrgbClr r="0" g="0" b="0"/>
        </a:effectRef>
        <a:fontRef idx="minor"/>
      </dsp:style>
    </dsp:sp>
    <dsp:sp modelId="{916A5A41-D6F0-4EA9-AB50-F05D425BCA52}">
      <dsp:nvSpPr>
        <dsp:cNvPr id="0" name=""/>
        <dsp:cNvSpPr/>
      </dsp:nvSpPr>
      <dsp:spPr>
        <a:xfrm>
          <a:off x="3393193" y="1941821"/>
          <a:ext cx="3493583" cy="448112"/>
        </a:xfrm>
        <a:prstGeom prst="chevron">
          <a:avLst>
            <a:gd name="adj" fmla="val 25000"/>
          </a:avLst>
        </a:prstGeom>
        <a:solidFill>
          <a:schemeClr val="accent2">
            <a:lumMod val="75000"/>
          </a:schemeClr>
        </a:solidFill>
        <a:ln w="12700" cap="flat" cmpd="sng" algn="in">
          <a:solidFill>
            <a:schemeClr val="accent2">
              <a:hueOff val="632318"/>
              <a:satOff val="-1859"/>
              <a:lumOff val="-1372"/>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JULY 2022</a:t>
          </a:r>
        </a:p>
      </dsp:txBody>
      <dsp:txXfrm>
        <a:off x="3505221" y="1941821"/>
        <a:ext cx="3269527" cy="448112"/>
      </dsp:txXfrm>
    </dsp:sp>
    <dsp:sp modelId="{EDC85F65-41DE-490E-AF0A-69E363ACAF5F}">
      <dsp:nvSpPr>
        <dsp:cNvPr id="0" name=""/>
        <dsp:cNvSpPr/>
      </dsp:nvSpPr>
      <dsp:spPr>
        <a:xfrm>
          <a:off x="3672680"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The planning stages took the first few weeks, then into coding, testing and many prototype iterations. Documentation began near the end </a:t>
          </a:r>
          <a:r>
            <a:rPr lang="en-US" sz="1400" i="0" kern="1200" dirty="0"/>
            <a:t>of</a:t>
          </a:r>
          <a:r>
            <a:rPr lang="en-US" sz="1400" kern="1200" dirty="0"/>
            <a:t> the month.</a:t>
          </a:r>
        </a:p>
      </dsp:txBody>
      <dsp:txXfrm>
        <a:off x="3672680" y="765175"/>
        <a:ext cx="2836790" cy="683207"/>
      </dsp:txXfrm>
    </dsp:sp>
    <dsp:sp modelId="{3D8D9F4B-4537-4E3C-9549-BF552E2DED80}">
      <dsp:nvSpPr>
        <dsp:cNvPr id="0" name=""/>
        <dsp:cNvSpPr/>
      </dsp:nvSpPr>
      <dsp:spPr>
        <a:xfrm rot="5400000">
          <a:off x="6249544"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1264637"/>
              <a:satOff val="-3718"/>
              <a:lumOff val="-2745"/>
              <a:alphaOff val="0"/>
            </a:schemeClr>
          </a:solidFill>
          <a:prstDash val="solid"/>
        </a:ln>
        <a:effectLst/>
      </dsp:spPr>
      <dsp:style>
        <a:lnRef idx="2">
          <a:scrgbClr r="0" g="0" b="0"/>
        </a:lnRef>
        <a:fillRef idx="1">
          <a:scrgbClr r="0" g="0" b="0"/>
        </a:fillRef>
        <a:effectRef idx="0">
          <a:scrgbClr r="0" g="0" b="0"/>
        </a:effectRef>
        <a:fontRef idx="minor"/>
      </dsp:style>
    </dsp:sp>
    <dsp:sp modelId="{D230D845-D759-4C2C-A2D3-AF3AFA826819}">
      <dsp:nvSpPr>
        <dsp:cNvPr id="0" name=""/>
        <dsp:cNvSpPr/>
      </dsp:nvSpPr>
      <dsp:spPr>
        <a:xfrm>
          <a:off x="6781969" y="1941821"/>
          <a:ext cx="3493583" cy="448112"/>
        </a:xfrm>
        <a:prstGeom prst="chevron">
          <a:avLst>
            <a:gd name="adj" fmla="val 25000"/>
          </a:avLst>
        </a:prstGeom>
        <a:solidFill>
          <a:srgbClr val="FF0000"/>
        </a:solidFill>
        <a:ln w="12700" cap="flat" cmpd="sng" algn="in">
          <a:solidFill>
            <a:schemeClr val="accent2">
              <a:hueOff val="1264637"/>
              <a:satOff val="-3718"/>
              <a:lumOff val="-274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AUGUST 2022</a:t>
          </a:r>
        </a:p>
      </dsp:txBody>
      <dsp:txXfrm>
        <a:off x="6893997" y="1941821"/>
        <a:ext cx="3269527" cy="448112"/>
      </dsp:txXfrm>
    </dsp:sp>
    <dsp:sp modelId="{9A98F3BB-7942-4C90-B62F-93C8AA660DDB}">
      <dsp:nvSpPr>
        <dsp:cNvPr id="0" name=""/>
        <dsp:cNvSpPr/>
      </dsp:nvSpPr>
      <dsp:spPr>
        <a:xfrm>
          <a:off x="7061456"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Documentation was finalized, stakeholder presentation built, and final bugs were worked on. Application not ready for the Play Store but large leaps in learning were earned.</a:t>
          </a:r>
        </a:p>
      </dsp:txBody>
      <dsp:txXfrm>
        <a:off x="7061456" y="765175"/>
        <a:ext cx="2836790" cy="683207"/>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B82080-DFB7-4D58-B854-701FE7156F4E}" type="datetimeFigureOut">
              <a:rPr lang="en-US" smtClean="0"/>
              <a:t>8/2/2022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89827E-D12D-45BE-8B06-B53B720C9074}" type="slidenum">
              <a:rPr lang="en-US" smtClean="0"/>
              <a:t>‹#›</a:t>
            </a:fld>
            <a:endParaRPr lang="en-US" dirty="0"/>
          </a:p>
        </p:txBody>
      </p:sp>
    </p:spTree>
    <p:extLst>
      <p:ext uri="{BB962C8B-B14F-4D97-AF65-F5344CB8AC3E}">
        <p14:creationId xmlns:p14="http://schemas.microsoft.com/office/powerpoint/2010/main" val="165510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46E64283-4DED-4BB4-B905-C8E06E9743AB}" type="datetime1">
              <a:rPr lang="en-US" smtClean="0"/>
              <a:t>8/2/2022</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25B138-D4A0-4DE4-B999-8DAC2C156CD0}" type="datetime1">
              <a:rPr lang="en-US" smtClean="0"/>
              <a:t>8/2/2022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36187" y="5927131"/>
            <a:ext cx="3814856" cy="365125"/>
          </a:xfrm>
        </p:spPr>
        <p:txBody>
          <a:bodyPr/>
          <a:lstStyle/>
          <a:p>
            <a:fld id="{E6B95E82-E30C-4C29-BF62-FDAFBBD67D71}" type="datetime1">
              <a:rPr lang="en-US" smtClean="0"/>
              <a:t>8/2/2022</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268169-F9D5-439A-9DCC-1A8DE3F7B049}" type="datetime1">
              <a:rPr lang="en-US" smtClean="0"/>
              <a:t>8/2/2022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914F06C-EF64-44BE-B33D-87D4EE4B0C4E}" type="datetime1">
              <a:rPr lang="en-US" smtClean="0"/>
              <a:t>8/2/2022</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D20723-E7A2-44D8-945E-35A8A775075C}" type="datetime1">
              <a:rPr lang="en-US" smtClean="0"/>
              <a:t>8/2/2022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C140AF-8F6E-4802-9332-ADA3EE94DFE8}" type="datetime1">
              <a:rPr lang="en-US" smtClean="0"/>
              <a:t>8/2/2022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E740EC-09F9-4174-96A8-01B02B8CB2F9}" type="datetime1">
              <a:rPr lang="en-US" smtClean="0"/>
              <a:t>8/2/2022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0CB46D-89DC-4C6F-8C9B-88EE87C6478C}" type="datetime1">
              <a:rPr lang="en-US" smtClean="0"/>
              <a:t>8/2/2022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F12D9C-C0C3-4E55-9C15-34AA9C9AE431}" type="datetime1">
              <a:rPr lang="en-US" smtClean="0"/>
              <a:t>8/2/2022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1CEA57-A89A-4F58-8F39-5DB3E3DD9E65}" type="datetime1">
              <a:rPr lang="en-US" smtClean="0"/>
              <a:t>8/2/2022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4032D038-A2DC-4C64-8132-9648D2DE7706}" type="datetime1">
              <a:rPr lang="en-US" smtClean="0"/>
              <a:t>8/2/2022</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5591454" y="1143294"/>
            <a:ext cx="5946953" cy="3238926"/>
          </a:xfrm>
        </p:spPr>
        <p:txBody>
          <a:bodyPr>
            <a:normAutofit/>
          </a:bodyPr>
          <a:lstStyle/>
          <a:p>
            <a:r>
              <a:rPr lang="en-US" sz="4500" dirty="0"/>
              <a:t>Movie match for android</a:t>
            </a:r>
            <a:br>
              <a:rPr lang="en-US" sz="4500" dirty="0"/>
            </a:br>
            <a:br>
              <a:rPr lang="en-US" sz="4500" dirty="0"/>
            </a:br>
            <a:br>
              <a:rPr lang="en-US" sz="4500" dirty="0"/>
            </a:br>
            <a:r>
              <a:rPr lang="en-US" sz="2400" dirty="0"/>
              <a:t>A penny for your thoughts ltd.</a:t>
            </a:r>
          </a:p>
        </p:txBody>
      </p:sp>
      <p:sp>
        <p:nvSpPr>
          <p:cNvPr id="3" name="Subtitle 2">
            <a:extLst>
              <a:ext uri="{FF2B5EF4-FFF2-40B4-BE49-F238E27FC236}">
                <a16:creationId xmlns:a16="http://schemas.microsoft.com/office/drawing/2014/main" id="{83ABC79F-F6F5-4F2D-8F47-A2F710579967}"/>
              </a:ext>
            </a:extLst>
          </p:cNvPr>
          <p:cNvSpPr>
            <a:spLocks noGrp="1"/>
          </p:cNvSpPr>
          <p:nvPr>
            <p:ph type="subTitle" idx="1"/>
          </p:nvPr>
        </p:nvSpPr>
        <p:spPr>
          <a:xfrm>
            <a:off x="5591454" y="5537925"/>
            <a:ext cx="5946954" cy="706355"/>
          </a:xfrm>
        </p:spPr>
        <p:txBody>
          <a:bodyPr>
            <a:normAutofit/>
          </a:bodyPr>
          <a:lstStyle/>
          <a:p>
            <a:pPr>
              <a:spcAft>
                <a:spcPts val="600"/>
              </a:spcAft>
            </a:pPr>
            <a:r>
              <a:rPr lang="en-US" dirty="0"/>
              <a:t>By: Matthew Penny</a:t>
            </a:r>
          </a:p>
        </p:txBody>
      </p:sp>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l="47304" r="7579" b="-1"/>
          <a:stretch/>
        </p:blipFill>
        <p:spPr>
          <a:xfrm>
            <a:off x="20" y="10"/>
            <a:ext cx="4635294" cy="6857990"/>
          </a:xfrm>
          <a:prstGeom prst="rect">
            <a:avLst/>
          </a:prstGeom>
        </p:spPr>
      </p:pic>
      <p:cxnSp>
        <p:nvCxnSpPr>
          <p:cNvPr id="46" name="Straight Connector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reeform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38934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4CF9A01-C2DD-4966-B31A-D2D87CB4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518508" y="643465"/>
            <a:ext cx="5128880" cy="1202588"/>
          </a:xfrm>
        </p:spPr>
        <p:txBody>
          <a:bodyPr vert="horz" lIns="91440" tIns="45720" rIns="91440" bIns="45720" rtlCol="0" anchor="t">
            <a:normAutofit/>
          </a:bodyPr>
          <a:lstStyle/>
          <a:p>
            <a:pPr algn="l"/>
            <a:r>
              <a:rPr lang="en-US" sz="4000" dirty="0"/>
              <a:t>Original JSON Data Tree</a:t>
            </a:r>
          </a:p>
        </p:txBody>
      </p:sp>
      <p:pic>
        <p:nvPicPr>
          <p:cNvPr id="1028" name="Picture 4">
            <a:extLst>
              <a:ext uri="{FF2B5EF4-FFF2-40B4-BE49-F238E27FC236}">
                <a16:creationId xmlns:a16="http://schemas.microsoft.com/office/drawing/2014/main" id="{780196AF-8EB0-E252-4454-DD21D2567D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280" y="643465"/>
            <a:ext cx="4388019" cy="5255113"/>
          </a:xfrm>
          <a:prstGeom prst="rect">
            <a:avLst/>
          </a:prstGeom>
          <a:noFill/>
          <a:extLst>
            <a:ext uri="{909E8E84-426E-40DD-AFC4-6F175D3DCCD1}">
              <a14:hiddenFill xmlns:a14="http://schemas.microsoft.com/office/drawing/2010/main">
                <a:solidFill>
                  <a:srgbClr val="FFFFFF"/>
                </a:solidFill>
              </a14:hiddenFill>
            </a:ext>
          </a:extLst>
        </p:spPr>
      </p:pic>
      <p:cxnSp>
        <p:nvCxnSpPr>
          <p:cNvPr id="1035" name="Straight Connector 1034">
            <a:extLst>
              <a:ext uri="{FF2B5EF4-FFF2-40B4-BE49-F238E27FC236}">
                <a16:creationId xmlns:a16="http://schemas.microsoft.com/office/drawing/2014/main" id="{0AC6CA7B-A97D-4EE7-BEEF-3794C96942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60807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9AF8E0-9E21-93C4-0E6F-D032AC86C9B1}"/>
              </a:ext>
            </a:extLst>
          </p:cNvPr>
          <p:cNvSpPr txBox="1"/>
          <p:nvPr/>
        </p:nvSpPr>
        <p:spPr>
          <a:xfrm>
            <a:off x="6655130" y="2013114"/>
            <a:ext cx="5128880" cy="3777041"/>
          </a:xfrm>
          <a:prstGeom prst="rect">
            <a:avLst/>
          </a:prstGeom>
        </p:spPr>
        <p:txBody>
          <a:bodyPr vert="horz" lIns="91440" tIns="45720" rIns="91440" bIns="45720" rtlCol="0">
            <a:noAutofit/>
          </a:bodyPr>
          <a:lstStyle/>
          <a:p>
            <a:pPr marL="283464" indent="-283464" defTabSz="914400">
              <a:lnSpc>
                <a:spcPct val="112000"/>
              </a:lnSpc>
              <a:spcBef>
                <a:spcPts val="900"/>
              </a:spcBef>
              <a:buFont typeface="Arial" panose="020B0604020202020204" pitchFamily="34" charset="0"/>
              <a:buChar char="•"/>
            </a:pPr>
            <a:r>
              <a:rPr lang="en-US" sz="2200" dirty="0">
                <a:solidFill>
                  <a:schemeClr val="tx1">
                    <a:lumMod val="85000"/>
                    <a:lumOff val="15000"/>
                  </a:schemeClr>
                </a:solidFill>
              </a:rPr>
              <a:t>UID (User ID) - Generated automatically by Firebase, makes a great PK as it has a unique value.</a:t>
            </a:r>
          </a:p>
          <a:p>
            <a:pPr marL="283464" indent="-283464" defTabSz="914400">
              <a:lnSpc>
                <a:spcPct val="112000"/>
              </a:lnSpc>
              <a:spcBef>
                <a:spcPts val="900"/>
              </a:spcBef>
              <a:buFont typeface="Arial" panose="020B0604020202020204" pitchFamily="34" charset="0"/>
              <a:buChar char="•"/>
            </a:pPr>
            <a:r>
              <a:rPr lang="en-US" sz="2200" dirty="0">
                <a:solidFill>
                  <a:schemeClr val="tx1">
                    <a:lumMod val="85000"/>
                    <a:lumOff val="15000"/>
                  </a:schemeClr>
                </a:solidFill>
              </a:rPr>
              <a:t>Connections – Holds all services, as well categorizing the movies confirmed as well as an ID for reference.</a:t>
            </a:r>
          </a:p>
          <a:p>
            <a:pPr marL="283464" indent="-283464" defTabSz="914400">
              <a:lnSpc>
                <a:spcPct val="112000"/>
              </a:lnSpc>
              <a:spcBef>
                <a:spcPts val="900"/>
              </a:spcBef>
              <a:buFont typeface="Arial" panose="020B0604020202020204" pitchFamily="34" charset="0"/>
              <a:buChar char="•"/>
            </a:pPr>
            <a:r>
              <a:rPr lang="en-US" sz="2200" dirty="0">
                <a:solidFill>
                  <a:schemeClr val="tx1">
                    <a:lumMod val="85000"/>
                    <a:lumOff val="15000"/>
                  </a:schemeClr>
                </a:solidFill>
              </a:rPr>
              <a:t>Details – Contains all user details, used for displaying in the Match’s table.</a:t>
            </a:r>
          </a:p>
        </p:txBody>
      </p:sp>
      <p:sp>
        <p:nvSpPr>
          <p:cNvPr id="1037" name="Freeform 6">
            <a:extLst>
              <a:ext uri="{FF2B5EF4-FFF2-40B4-BE49-F238E27FC236}">
                <a16:creationId xmlns:a16="http://schemas.microsoft.com/office/drawing/2014/main" id="{7F3F28AE-09C6-438F-B1F8-6B3D763F9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Tree>
    <p:extLst>
      <p:ext uri="{BB962C8B-B14F-4D97-AF65-F5344CB8AC3E}">
        <p14:creationId xmlns:p14="http://schemas.microsoft.com/office/powerpoint/2010/main" val="29174468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sz="4000" dirty="0"/>
              <a:t>Final Tree Design</a:t>
            </a:r>
          </a:p>
        </p:txBody>
      </p:sp>
      <p:pic>
        <p:nvPicPr>
          <p:cNvPr id="8194" name="Picture 2">
            <a:extLst>
              <a:ext uri="{FF2B5EF4-FFF2-40B4-BE49-F238E27FC236}">
                <a16:creationId xmlns:a16="http://schemas.microsoft.com/office/drawing/2014/main" id="{A37260B3-FF29-9BE5-70AB-D172E54FF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582" y="639134"/>
            <a:ext cx="4943475" cy="51530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B03BBE-DF3C-66D3-E0F6-A052E4C41F17}"/>
              </a:ext>
            </a:extLst>
          </p:cNvPr>
          <p:cNvSpPr txBox="1"/>
          <p:nvPr/>
        </p:nvSpPr>
        <p:spPr>
          <a:xfrm>
            <a:off x="6466195" y="1696065"/>
            <a:ext cx="5515896" cy="1968103"/>
          </a:xfrm>
          <a:prstGeom prst="rect">
            <a:avLst/>
          </a:prstGeom>
          <a:noFill/>
        </p:spPr>
        <p:txBody>
          <a:bodyPr wrap="square" rtlCol="0">
            <a:spAutoFit/>
          </a:bodyPr>
          <a:lstStyle/>
          <a:p>
            <a:pPr defTabSz="914400">
              <a:lnSpc>
                <a:spcPct val="112000"/>
              </a:lnSpc>
              <a:spcBef>
                <a:spcPts val="900"/>
              </a:spcBef>
            </a:pPr>
            <a:r>
              <a:rPr lang="en-US" sz="2200" dirty="0">
                <a:solidFill>
                  <a:schemeClr val="tx1">
                    <a:lumMod val="85000"/>
                    <a:lumOff val="15000"/>
                  </a:schemeClr>
                </a:solidFill>
              </a:rPr>
              <a:t>We removed the “</a:t>
            </a:r>
            <a:r>
              <a:rPr lang="en-US" sz="2200" dirty="0" err="1">
                <a:solidFill>
                  <a:schemeClr val="tx1">
                    <a:lumMod val="85000"/>
                    <a:lumOff val="15000"/>
                  </a:schemeClr>
                </a:solidFill>
              </a:rPr>
              <a:t>yups</a:t>
            </a:r>
            <a:r>
              <a:rPr lang="en-US" sz="2200" dirty="0">
                <a:solidFill>
                  <a:schemeClr val="tx1">
                    <a:lumMod val="85000"/>
                    <a:lumOff val="15000"/>
                  </a:schemeClr>
                </a:solidFill>
              </a:rPr>
              <a:t>” section from the JSON tree as we discovered that this was an unnecessary node and caused issues when trying to drill down for the information needed.</a:t>
            </a:r>
          </a:p>
        </p:txBody>
      </p:sp>
    </p:spTree>
    <p:extLst>
      <p:ext uri="{BB962C8B-B14F-4D97-AF65-F5344CB8AC3E}">
        <p14:creationId xmlns:p14="http://schemas.microsoft.com/office/powerpoint/2010/main" val="972998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4CF9A01-C2DD-4966-B31A-D2D87CB4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419654" y="643465"/>
            <a:ext cx="5128880" cy="1628396"/>
          </a:xfrm>
        </p:spPr>
        <p:txBody>
          <a:bodyPr vert="horz" lIns="91440" tIns="45720" rIns="91440" bIns="45720" rtlCol="0" anchor="t">
            <a:normAutofit/>
          </a:bodyPr>
          <a:lstStyle/>
          <a:p>
            <a:pPr algn="l"/>
            <a:r>
              <a:rPr lang="en-US" sz="4000" dirty="0"/>
              <a:t>Original JSON Data Tree</a:t>
            </a:r>
          </a:p>
        </p:txBody>
      </p:sp>
      <p:cxnSp>
        <p:nvCxnSpPr>
          <p:cNvPr id="1035" name="Straight Connector 1034">
            <a:extLst>
              <a:ext uri="{FF2B5EF4-FFF2-40B4-BE49-F238E27FC236}">
                <a16:creationId xmlns:a16="http://schemas.microsoft.com/office/drawing/2014/main" id="{0AC6CA7B-A97D-4EE7-BEEF-3794C96942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60807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9AF8E0-9E21-93C4-0E6F-D032AC86C9B1}"/>
              </a:ext>
            </a:extLst>
          </p:cNvPr>
          <p:cNvSpPr txBox="1"/>
          <p:nvPr/>
        </p:nvSpPr>
        <p:spPr>
          <a:xfrm>
            <a:off x="6419654" y="2422688"/>
            <a:ext cx="5128880" cy="2685021"/>
          </a:xfrm>
          <a:prstGeom prst="rect">
            <a:avLst/>
          </a:prstGeom>
        </p:spPr>
        <p:txBody>
          <a:bodyPr vert="horz" lIns="91440" tIns="45720" rIns="91440" bIns="45720" rtlCol="0">
            <a:normAutofit fontScale="77500" lnSpcReduction="20000"/>
          </a:bodyPr>
          <a:lstStyle/>
          <a:p>
            <a:pPr marL="283464" indent="-283464" defTabSz="914400">
              <a:lnSpc>
                <a:spcPct val="112000"/>
              </a:lnSpc>
              <a:spcBef>
                <a:spcPts val="900"/>
              </a:spcBef>
              <a:buFont typeface="Arial" panose="020B0604020202020204" pitchFamily="34" charset="0"/>
              <a:buChar char="•"/>
            </a:pPr>
            <a:r>
              <a:rPr lang="en-US" sz="2600" dirty="0">
                <a:solidFill>
                  <a:schemeClr val="tx1">
                    <a:lumMod val="85000"/>
                    <a:lumOff val="15000"/>
                  </a:schemeClr>
                </a:solidFill>
              </a:rPr>
              <a:t>MOVIEID – Generated by Firebase, which makes it a great primary key (as mentioned on Users table).</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chosenServices</a:t>
            </a:r>
            <a:r>
              <a:rPr lang="en-US" sz="2600" dirty="0">
                <a:solidFill>
                  <a:schemeClr val="tx1">
                    <a:lumMod val="85000"/>
                    <a:lumOff val="15000"/>
                  </a:schemeClr>
                </a:solidFill>
              </a:rPr>
              <a:t> – Holds any of the services utilized by the API, helps with sorting the movies and series</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userId</a:t>
            </a:r>
            <a:r>
              <a:rPr lang="en-US" sz="2600" dirty="0">
                <a:solidFill>
                  <a:schemeClr val="tx1">
                    <a:lumMod val="85000"/>
                    <a:lumOff val="15000"/>
                  </a:schemeClr>
                </a:solidFill>
              </a:rPr>
              <a:t> – Foreign key utilized for reference checks with the Users table</a:t>
            </a:r>
          </a:p>
          <a:p>
            <a:pPr marL="283464" indent="-283464" defTabSz="914400">
              <a:lnSpc>
                <a:spcPct val="112000"/>
              </a:lnSpc>
              <a:spcBef>
                <a:spcPts val="900"/>
              </a:spcBef>
              <a:buFont typeface="Arial" panose="020B0604020202020204" pitchFamily="34" charset="0"/>
              <a:buChar char="•"/>
            </a:pPr>
            <a:endParaRPr lang="en-US" dirty="0">
              <a:solidFill>
                <a:schemeClr val="tx1">
                  <a:lumMod val="85000"/>
                  <a:lumOff val="15000"/>
                </a:schemeClr>
              </a:solidFill>
            </a:endParaRPr>
          </a:p>
        </p:txBody>
      </p:sp>
      <p:sp>
        <p:nvSpPr>
          <p:cNvPr id="1037" name="Freeform 6">
            <a:extLst>
              <a:ext uri="{FF2B5EF4-FFF2-40B4-BE49-F238E27FC236}">
                <a16:creationId xmlns:a16="http://schemas.microsoft.com/office/drawing/2014/main" id="{7F3F28AE-09C6-438F-B1F8-6B3D763F9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pic>
        <p:nvPicPr>
          <p:cNvPr id="3076" name="Picture 4">
            <a:extLst>
              <a:ext uri="{FF2B5EF4-FFF2-40B4-BE49-F238E27FC236}">
                <a16:creationId xmlns:a16="http://schemas.microsoft.com/office/drawing/2014/main" id="{6BAD3CF7-ED7B-4760-07DF-E1C65B40E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06" y="1569536"/>
            <a:ext cx="518160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293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Final Tree Design</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646331"/>
          </a:xfrm>
          <a:prstGeom prst="rect">
            <a:avLst/>
          </a:prstGeom>
          <a:noFill/>
        </p:spPr>
        <p:txBody>
          <a:bodyPr wrap="square" rtlCol="0">
            <a:spAutoFit/>
          </a:bodyPr>
          <a:lstStyle/>
          <a:p>
            <a:endParaRPr lang="en-CA" dirty="0"/>
          </a:p>
          <a:p>
            <a:endParaRPr lang="en-CA" dirty="0"/>
          </a:p>
        </p:txBody>
      </p:sp>
      <p:pic>
        <p:nvPicPr>
          <p:cNvPr id="2054" name="Picture 6">
            <a:extLst>
              <a:ext uri="{FF2B5EF4-FFF2-40B4-BE49-F238E27FC236}">
                <a16:creationId xmlns:a16="http://schemas.microsoft.com/office/drawing/2014/main" id="{0BA29FFD-AC4F-E2A9-37EB-DC62554AF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89" y="1406106"/>
            <a:ext cx="4772025" cy="3400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E773257-59F9-5143-2EF9-5B7F72B115FE}"/>
              </a:ext>
            </a:extLst>
          </p:cNvPr>
          <p:cNvSpPr txBox="1"/>
          <p:nvPr/>
        </p:nvSpPr>
        <p:spPr>
          <a:xfrm>
            <a:off x="6366295" y="2590800"/>
            <a:ext cx="5515896" cy="1209690"/>
          </a:xfrm>
          <a:prstGeom prst="rect">
            <a:avLst/>
          </a:prstGeom>
          <a:noFill/>
        </p:spPr>
        <p:txBody>
          <a:bodyPr wrap="square" rtlCol="0">
            <a:spAutoFit/>
          </a:bodyPr>
          <a:lstStyle/>
          <a:p>
            <a:pPr defTabSz="914400">
              <a:lnSpc>
                <a:spcPct val="112000"/>
              </a:lnSpc>
              <a:spcBef>
                <a:spcPts val="900"/>
              </a:spcBef>
            </a:pPr>
            <a:r>
              <a:rPr lang="en-US" sz="2200" dirty="0">
                <a:solidFill>
                  <a:schemeClr val="tx1">
                    <a:lumMod val="85000"/>
                    <a:lumOff val="15000"/>
                  </a:schemeClr>
                </a:solidFill>
              </a:rPr>
              <a:t>There was little to change for the Movies tree except for “</a:t>
            </a:r>
            <a:r>
              <a:rPr lang="en-US" sz="2200" dirty="0" err="1">
                <a:solidFill>
                  <a:schemeClr val="tx1">
                    <a:lumMod val="85000"/>
                    <a:lumOff val="15000"/>
                  </a:schemeClr>
                </a:solidFill>
              </a:rPr>
              <a:t>yups</a:t>
            </a:r>
            <a:r>
              <a:rPr lang="en-US" sz="2200" dirty="0">
                <a:solidFill>
                  <a:schemeClr val="tx1">
                    <a:lumMod val="85000"/>
                    <a:lumOff val="15000"/>
                  </a:schemeClr>
                </a:solidFill>
              </a:rPr>
              <a:t>” node, same as mentioned in the Users tree.</a:t>
            </a:r>
          </a:p>
        </p:txBody>
      </p:sp>
    </p:spTree>
    <p:extLst>
      <p:ext uri="{BB962C8B-B14F-4D97-AF65-F5344CB8AC3E}">
        <p14:creationId xmlns:p14="http://schemas.microsoft.com/office/powerpoint/2010/main" val="39719239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4CF9A01-C2DD-4966-B31A-D2D87CB4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419654" y="643465"/>
            <a:ext cx="5128880" cy="1628396"/>
          </a:xfrm>
        </p:spPr>
        <p:txBody>
          <a:bodyPr vert="horz" lIns="91440" tIns="45720" rIns="91440" bIns="45720" rtlCol="0" anchor="t">
            <a:normAutofit/>
          </a:bodyPr>
          <a:lstStyle/>
          <a:p>
            <a:pPr algn="l"/>
            <a:r>
              <a:rPr lang="en-US" sz="4000" dirty="0"/>
              <a:t>Original JSON Data Tree</a:t>
            </a:r>
          </a:p>
        </p:txBody>
      </p:sp>
      <p:cxnSp>
        <p:nvCxnSpPr>
          <p:cNvPr id="1035" name="Straight Connector 1034">
            <a:extLst>
              <a:ext uri="{FF2B5EF4-FFF2-40B4-BE49-F238E27FC236}">
                <a16:creationId xmlns:a16="http://schemas.microsoft.com/office/drawing/2014/main" id="{0AC6CA7B-A97D-4EE7-BEEF-3794C96942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60807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9AF8E0-9E21-93C4-0E6F-D032AC86C9B1}"/>
              </a:ext>
            </a:extLst>
          </p:cNvPr>
          <p:cNvSpPr txBox="1"/>
          <p:nvPr/>
        </p:nvSpPr>
        <p:spPr>
          <a:xfrm>
            <a:off x="6419654" y="2422688"/>
            <a:ext cx="5128880" cy="2685021"/>
          </a:xfrm>
          <a:prstGeom prst="rect">
            <a:avLst/>
          </a:prstGeom>
        </p:spPr>
        <p:txBody>
          <a:bodyPr vert="horz" lIns="91440" tIns="45720" rIns="91440" bIns="45720" rtlCol="0">
            <a:normAutofit/>
          </a:bodyPr>
          <a:lstStyle/>
          <a:p>
            <a:pPr marL="283464" indent="-283464" defTabSz="914400">
              <a:lnSpc>
                <a:spcPct val="112000"/>
              </a:lnSpc>
              <a:spcBef>
                <a:spcPts val="900"/>
              </a:spcBef>
              <a:buFont typeface="Arial" panose="020B0604020202020204" pitchFamily="34" charset="0"/>
              <a:buChar char="•"/>
            </a:pPr>
            <a:endParaRPr lang="en-US" dirty="0">
              <a:solidFill>
                <a:schemeClr val="tx1">
                  <a:lumMod val="85000"/>
                  <a:lumOff val="15000"/>
                </a:schemeClr>
              </a:solidFill>
            </a:endParaRPr>
          </a:p>
        </p:txBody>
      </p:sp>
      <p:sp>
        <p:nvSpPr>
          <p:cNvPr id="1037" name="Freeform 6">
            <a:extLst>
              <a:ext uri="{FF2B5EF4-FFF2-40B4-BE49-F238E27FC236}">
                <a16:creationId xmlns:a16="http://schemas.microsoft.com/office/drawing/2014/main" id="{7F3F28AE-09C6-438F-B1F8-6B3D763F9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pic>
        <p:nvPicPr>
          <p:cNvPr id="5124" name="Picture 4">
            <a:extLst>
              <a:ext uri="{FF2B5EF4-FFF2-40B4-BE49-F238E27FC236}">
                <a16:creationId xmlns:a16="http://schemas.microsoft.com/office/drawing/2014/main" id="{BA6968A4-E467-4D1A-26E2-1A6679158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66" y="923925"/>
            <a:ext cx="5372100" cy="5010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E55F685-2F43-E89E-6D94-9D8711D5349A}"/>
              </a:ext>
            </a:extLst>
          </p:cNvPr>
          <p:cNvSpPr txBox="1"/>
          <p:nvPr/>
        </p:nvSpPr>
        <p:spPr>
          <a:xfrm>
            <a:off x="6572054" y="2575088"/>
            <a:ext cx="5128880" cy="2685021"/>
          </a:xfrm>
          <a:prstGeom prst="rect">
            <a:avLst/>
          </a:prstGeom>
        </p:spPr>
        <p:txBody>
          <a:bodyPr vert="horz" lIns="91440" tIns="45720" rIns="91440" bIns="45720" rtlCol="0">
            <a:normAutofit fontScale="77500" lnSpcReduction="20000"/>
          </a:bodyPr>
          <a:lstStyle/>
          <a:p>
            <a:pPr marL="283464" indent="-283464" defTabSz="914400">
              <a:lnSpc>
                <a:spcPct val="112000"/>
              </a:lnSpc>
              <a:spcBef>
                <a:spcPts val="900"/>
              </a:spcBef>
              <a:buFont typeface="Arial" panose="020B0604020202020204" pitchFamily="34" charset="0"/>
              <a:buChar char="•"/>
            </a:pPr>
            <a:r>
              <a:rPr lang="en-US" sz="2600" dirty="0">
                <a:solidFill>
                  <a:schemeClr val="tx1">
                    <a:lumMod val="85000"/>
                    <a:lumOff val="15000"/>
                  </a:schemeClr>
                </a:solidFill>
              </a:rPr>
              <a:t>MOVIEID – Generated by Firebase, which makes it a great primary key (as mentioned on Users table).</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chosenServices</a:t>
            </a:r>
            <a:r>
              <a:rPr lang="en-US" sz="2600" dirty="0">
                <a:solidFill>
                  <a:schemeClr val="tx1">
                    <a:lumMod val="85000"/>
                    <a:lumOff val="15000"/>
                  </a:schemeClr>
                </a:solidFill>
              </a:rPr>
              <a:t> – Holds any of the services utilized by the API, helps with sorting the movies and series</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userId</a:t>
            </a:r>
            <a:r>
              <a:rPr lang="en-US" sz="2600" dirty="0">
                <a:solidFill>
                  <a:schemeClr val="tx1">
                    <a:lumMod val="85000"/>
                    <a:lumOff val="15000"/>
                  </a:schemeClr>
                </a:solidFill>
              </a:rPr>
              <a:t> – Foreign key utilized for reference checks with the Users table</a:t>
            </a:r>
          </a:p>
          <a:p>
            <a:pPr marL="283464" indent="-283464" defTabSz="914400">
              <a:lnSpc>
                <a:spcPct val="112000"/>
              </a:lnSpc>
              <a:spcBef>
                <a:spcPts val="900"/>
              </a:spcBef>
              <a:buFont typeface="Arial" panose="020B0604020202020204" pitchFamily="34" charset="0"/>
              <a:buChar char="•"/>
            </a:pPr>
            <a:endParaRPr lang="en-US" dirty="0">
              <a:solidFill>
                <a:schemeClr val="tx1">
                  <a:lumMod val="85000"/>
                  <a:lumOff val="15000"/>
                </a:schemeClr>
              </a:solidFill>
            </a:endParaRPr>
          </a:p>
        </p:txBody>
      </p:sp>
    </p:spTree>
    <p:extLst>
      <p:ext uri="{BB962C8B-B14F-4D97-AF65-F5344CB8AC3E}">
        <p14:creationId xmlns:p14="http://schemas.microsoft.com/office/powerpoint/2010/main" val="10714549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5" name="Rectangle 1041">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62004" y="633779"/>
            <a:ext cx="5443665" cy="1362169"/>
          </a:xfrm>
        </p:spPr>
        <p:txBody>
          <a:bodyPr vert="horz" lIns="91440" tIns="45720" rIns="91440" bIns="45720" rtlCol="0" anchor="t">
            <a:normAutofit/>
          </a:bodyPr>
          <a:lstStyle/>
          <a:p>
            <a:pPr algn="l"/>
            <a:r>
              <a:rPr lang="en-US" dirty="0">
                <a:solidFill>
                  <a:schemeClr val="tx1"/>
                </a:solidFill>
              </a:rPr>
              <a:t>Final Tree Design</a:t>
            </a:r>
          </a:p>
        </p:txBody>
      </p:sp>
      <p:sp>
        <p:nvSpPr>
          <p:cNvPr id="1044" name="Freeform 6">
            <a:extLst>
              <a:ext uri="{FF2B5EF4-FFF2-40B4-BE49-F238E27FC236}">
                <a16:creationId xmlns:a16="http://schemas.microsoft.com/office/drawing/2014/main" id="{D3686B33-4E07-4542-8F02-1876C8359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538057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3" name="TextBox 2">
            <a:extLst>
              <a:ext uri="{FF2B5EF4-FFF2-40B4-BE49-F238E27FC236}">
                <a16:creationId xmlns:a16="http://schemas.microsoft.com/office/drawing/2014/main" id="{B9E5FA70-271A-F53A-DF66-0C3A83E51058}"/>
              </a:ext>
            </a:extLst>
          </p:cNvPr>
          <p:cNvSpPr txBox="1"/>
          <p:nvPr/>
        </p:nvSpPr>
        <p:spPr>
          <a:xfrm>
            <a:off x="762002" y="2886500"/>
            <a:ext cx="5443666" cy="3337721"/>
          </a:xfrm>
          <a:prstGeom prst="rect">
            <a:avLst/>
          </a:prstGeom>
        </p:spPr>
        <p:txBody>
          <a:bodyPr vert="horz" lIns="91440" tIns="45720" rIns="91440" bIns="45720" rtlCol="0">
            <a:normAutofit/>
          </a:bodyPr>
          <a:lstStyle/>
          <a:p>
            <a:pPr marL="283464" indent="-283464" algn="just" defTabSz="914400">
              <a:lnSpc>
                <a:spcPct val="112000"/>
              </a:lnSpc>
              <a:spcBef>
                <a:spcPts val="900"/>
              </a:spcBef>
            </a:pPr>
            <a:r>
              <a:rPr lang="en-US" sz="2000" dirty="0"/>
              <a:t>	After the logic was rebuilt to allow users to match with anyone else who has swiped on the same movie, the Matches table was deemed redundant. As we know, from our Database design courses, its best to run a database through the normalization process to ensure that information isn’t repeated for no reason throughout the entities. </a:t>
            </a:r>
          </a:p>
        </p:txBody>
      </p:sp>
      <p:sp>
        <p:nvSpPr>
          <p:cNvPr id="1046" name="Freeform: Shape 1045">
            <a:extLst>
              <a:ext uri="{FF2B5EF4-FFF2-40B4-BE49-F238E27FC236}">
                <a16:creationId xmlns:a16="http://schemas.microsoft.com/office/drawing/2014/main" id="{5D44B584-65A7-4029-A075-505AA5EAE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48333" y="0"/>
            <a:ext cx="5443666" cy="6858000"/>
          </a:xfrm>
          <a:custGeom>
            <a:avLst/>
            <a:gdLst>
              <a:gd name="connsiteX0" fmla="*/ 0 w 5443666"/>
              <a:gd name="connsiteY0" fmla="*/ 0 h 6845983"/>
              <a:gd name="connsiteX1" fmla="*/ 3595564 w 5443666"/>
              <a:gd name="connsiteY1" fmla="*/ 0 h 6845983"/>
              <a:gd name="connsiteX2" fmla="*/ 3746607 w 5443666"/>
              <a:gd name="connsiteY2" fmla="*/ 118697 h 6845983"/>
              <a:gd name="connsiteX3" fmla="*/ 5443666 w 5443666"/>
              <a:gd name="connsiteY3" fmla="*/ 3717234 h 6845983"/>
              <a:gd name="connsiteX4" fmla="*/ 4378763 w 5443666"/>
              <a:gd name="connsiteY4" fmla="*/ 6683615 h 6845983"/>
              <a:gd name="connsiteX5" fmla="*/ 4238117 w 5443666"/>
              <a:gd name="connsiteY5" fmla="*/ 6845983 h 6845983"/>
              <a:gd name="connsiteX6" fmla="*/ 0 w 5443666"/>
              <a:gd name="connsiteY6" fmla="*/ 6845983 h 68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666" h="6845983">
                <a:moveTo>
                  <a:pt x="0" y="0"/>
                </a:moveTo>
                <a:lnTo>
                  <a:pt x="3595564" y="0"/>
                </a:lnTo>
                <a:lnTo>
                  <a:pt x="3746607" y="118697"/>
                </a:lnTo>
                <a:cubicBezTo>
                  <a:pt x="4783044" y="974041"/>
                  <a:pt x="5443666" y="2268489"/>
                  <a:pt x="5443666" y="3717234"/>
                </a:cubicBezTo>
                <a:cubicBezTo>
                  <a:pt x="5443666" y="4844036"/>
                  <a:pt x="5044030" y="5877498"/>
                  <a:pt x="4378763" y="6683615"/>
                </a:cubicBezTo>
                <a:lnTo>
                  <a:pt x="4238117" y="6845983"/>
                </a:lnTo>
                <a:lnTo>
                  <a:pt x="0" y="6845983"/>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88DD962B-8B26-F642-800A-439D5D58B893}"/>
              </a:ext>
            </a:extLst>
          </p:cNvPr>
          <p:cNvPicPr>
            <a:picLocks noChangeAspect="1"/>
          </p:cNvPicPr>
          <p:nvPr/>
        </p:nvPicPr>
        <p:blipFill rotWithShape="1">
          <a:blip r:embed="rId2"/>
          <a:srcRect l="19351" r="9549" b="1"/>
          <a:stretch/>
        </p:blipFill>
        <p:spPr>
          <a:xfrm>
            <a:off x="6979738" y="10"/>
            <a:ext cx="5212262" cy="6857990"/>
          </a:xfrm>
          <a:custGeom>
            <a:avLst/>
            <a:gdLst/>
            <a:ahLst/>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p:spPr>
      </p:pic>
      <p:sp>
        <p:nvSpPr>
          <p:cNvPr id="11" name="TextBox 10">
            <a:extLst>
              <a:ext uri="{FF2B5EF4-FFF2-40B4-BE49-F238E27FC236}">
                <a16:creationId xmlns:a16="http://schemas.microsoft.com/office/drawing/2014/main" id="{BE55F685-2F43-E89E-6D94-9D8711D5349A}"/>
              </a:ext>
            </a:extLst>
          </p:cNvPr>
          <p:cNvSpPr txBox="1"/>
          <p:nvPr/>
        </p:nvSpPr>
        <p:spPr>
          <a:xfrm>
            <a:off x="6572054" y="2603621"/>
            <a:ext cx="5128880" cy="2685021"/>
          </a:xfrm>
          <a:prstGeom prst="rect">
            <a:avLst/>
          </a:prstGeom>
        </p:spPr>
        <p:txBody>
          <a:bodyPr vert="horz" lIns="91440" tIns="45720" rIns="91440" bIns="45720" rtlCol="0">
            <a:normAutofit/>
          </a:bodyPr>
          <a:lstStyle/>
          <a:p>
            <a:pPr defTabSz="914400">
              <a:lnSpc>
                <a:spcPct val="112000"/>
              </a:lnSpc>
              <a:spcBef>
                <a:spcPts val="900"/>
              </a:spcBef>
            </a:pPr>
            <a:endParaRPr lang="en-US" dirty="0">
              <a:solidFill>
                <a:schemeClr val="tx1">
                  <a:lumMod val="85000"/>
                  <a:lumOff val="15000"/>
                </a:schemeClr>
              </a:solidFill>
            </a:endParaRPr>
          </a:p>
        </p:txBody>
      </p:sp>
    </p:spTree>
    <p:extLst>
      <p:ext uri="{BB962C8B-B14F-4D97-AF65-F5344CB8AC3E}">
        <p14:creationId xmlns:p14="http://schemas.microsoft.com/office/powerpoint/2010/main" val="2254515342"/>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53" name="Rectangle 52">
            <a:extLst>
              <a:ext uri="{FF2B5EF4-FFF2-40B4-BE49-F238E27FC236}">
                <a16:creationId xmlns:a16="http://schemas.microsoft.com/office/drawing/2014/main" id="{946A7A1D-3D7F-400B-A579-64AA45406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chemeClr val="bg2">
                  <a:alpha val="60000"/>
                </a:schemeClr>
              </a:gs>
              <a:gs pos="30000">
                <a:schemeClr val="bg2"/>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773855" y="5837632"/>
            <a:ext cx="9375887" cy="1020358"/>
          </a:xfrm>
        </p:spPr>
        <p:txBody>
          <a:bodyPr>
            <a:normAutofit fontScale="90000"/>
          </a:bodyPr>
          <a:lstStyle/>
          <a:p>
            <a:r>
              <a:rPr lang="en-US" sz="4800" dirty="0"/>
              <a:t>Data flow diagrams</a:t>
            </a:r>
            <a:br>
              <a:rPr lang="en-US" sz="4800" dirty="0"/>
            </a:br>
            <a:br>
              <a:rPr lang="en-US" sz="4800" dirty="0"/>
            </a:br>
            <a:endParaRPr lang="en-US" sz="4800" dirty="0"/>
          </a:p>
        </p:txBody>
      </p:sp>
      <p:cxnSp>
        <p:nvCxnSpPr>
          <p:cNvPr id="55" name="Straight Connector 54">
            <a:extLst>
              <a:ext uri="{FF2B5EF4-FFF2-40B4-BE49-F238E27FC236}">
                <a16:creationId xmlns:a16="http://schemas.microsoft.com/office/drawing/2014/main" id="{0BCE4FFE-9918-4AF9-975B-1AAC44E67D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7" name="Freeform 6">
            <a:extLst>
              <a:ext uri="{FF2B5EF4-FFF2-40B4-BE49-F238E27FC236}">
                <a16:creationId xmlns:a16="http://schemas.microsoft.com/office/drawing/2014/main" id="{C38C875F-6627-4E12-BFE4-18E6A64F1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0123296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05" name="Freeform 6">
            <a:extLst>
              <a:ext uri="{FF2B5EF4-FFF2-40B4-BE49-F238E27FC236}">
                <a16:creationId xmlns:a16="http://schemas.microsoft.com/office/drawing/2014/main" id="{49EC5C96-A5B7-48AF-865B-32EA92606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7207" name="Straight Connector 7206">
            <a:extLst>
              <a:ext uri="{FF2B5EF4-FFF2-40B4-BE49-F238E27FC236}">
                <a16:creationId xmlns:a16="http://schemas.microsoft.com/office/drawing/2014/main" id="{87D3361C-8AD4-4C09-8E01-433248861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7209" name="Rectangle 7208">
            <a:extLst>
              <a:ext uri="{FF2B5EF4-FFF2-40B4-BE49-F238E27FC236}">
                <a16:creationId xmlns:a16="http://schemas.microsoft.com/office/drawing/2014/main" id="{BCB3501C-0BF6-4941-B958-27196AD9A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858897" y="1143293"/>
            <a:ext cx="3679510" cy="4268965"/>
          </a:xfrm>
        </p:spPr>
        <p:txBody>
          <a:bodyPr vert="horz" lIns="91440" tIns="45720" rIns="91440" bIns="45720" rtlCol="0" anchor="t">
            <a:normAutofit/>
          </a:bodyPr>
          <a:lstStyle/>
          <a:p>
            <a:pPr algn="l">
              <a:lnSpc>
                <a:spcPct val="85000"/>
              </a:lnSpc>
            </a:pPr>
            <a:r>
              <a:rPr lang="en-US" sz="4000" cap="all" dirty="0">
                <a:solidFill>
                  <a:schemeClr val="bg2"/>
                </a:solidFill>
              </a:rPr>
              <a:t>Data flow– service, type &amp; genre</a:t>
            </a:r>
          </a:p>
        </p:txBody>
      </p:sp>
      <p:sp useBgFill="1">
        <p:nvSpPr>
          <p:cNvPr id="7211" name="Rectangle 7210">
            <a:extLst>
              <a:ext uri="{FF2B5EF4-FFF2-40B4-BE49-F238E27FC236}">
                <a16:creationId xmlns:a16="http://schemas.microsoft.com/office/drawing/2014/main" id="{5D42485B-30FD-4C7E-978A-3962892E3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57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13" name="Straight Connector 7212">
            <a:extLst>
              <a:ext uri="{FF2B5EF4-FFF2-40B4-BE49-F238E27FC236}">
                <a16:creationId xmlns:a16="http://schemas.microsoft.com/office/drawing/2014/main" id="{703E6347-0C1B-4131-8BB1-F198DEFDF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7174" name="Picture 6">
            <a:extLst>
              <a:ext uri="{FF2B5EF4-FFF2-40B4-BE49-F238E27FC236}">
                <a16:creationId xmlns:a16="http://schemas.microsoft.com/office/drawing/2014/main" id="{D729D2F3-9872-8E8C-38A9-BAE97F0237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3855" y="234778"/>
            <a:ext cx="6778710" cy="6623222"/>
          </a:xfrm>
          <a:prstGeom prst="rect">
            <a:avLst/>
          </a:prstGeom>
          <a:noFill/>
          <a:extLst>
            <a:ext uri="{909E8E84-426E-40DD-AFC4-6F175D3DCCD1}">
              <a14:hiddenFill xmlns:a14="http://schemas.microsoft.com/office/drawing/2010/main">
                <a:solidFill>
                  <a:srgbClr val="FFFFFF"/>
                </a:solidFill>
              </a14:hiddenFill>
            </a:ext>
          </a:extLst>
        </p:spPr>
      </p:pic>
      <p:sp>
        <p:nvSpPr>
          <p:cNvPr id="7215" name="Freeform 6">
            <a:extLst>
              <a:ext uri="{FF2B5EF4-FFF2-40B4-BE49-F238E27FC236}">
                <a16:creationId xmlns:a16="http://schemas.microsoft.com/office/drawing/2014/main" id="{97E55B52-5304-40DB-BE2D-8EEB104CA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34394745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sz="4000"/>
              <a:t>DFD – Login &amp; Register</a:t>
            </a:r>
            <a:endParaRPr lang="en-CA" sz="4000" dirty="0"/>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646331"/>
          </a:xfrm>
          <a:prstGeom prst="rect">
            <a:avLst/>
          </a:prstGeom>
          <a:noFill/>
        </p:spPr>
        <p:txBody>
          <a:bodyPr wrap="square" rtlCol="0">
            <a:spAutoFit/>
          </a:bodyPr>
          <a:lstStyle/>
          <a:p>
            <a:endParaRPr lang="en-CA"/>
          </a:p>
          <a:p>
            <a:endParaRPr lang="en-CA" dirty="0"/>
          </a:p>
        </p:txBody>
      </p:sp>
      <p:pic>
        <p:nvPicPr>
          <p:cNvPr id="6150" name="Picture 6">
            <a:extLst>
              <a:ext uri="{FF2B5EF4-FFF2-40B4-BE49-F238E27FC236}">
                <a16:creationId xmlns:a16="http://schemas.microsoft.com/office/drawing/2014/main" id="{9F3A9576-4C2B-2C56-C9AE-73017EADBD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765" y="473181"/>
            <a:ext cx="9799064" cy="6298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397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53" name="Rectangle 52">
            <a:extLst>
              <a:ext uri="{FF2B5EF4-FFF2-40B4-BE49-F238E27FC236}">
                <a16:creationId xmlns:a16="http://schemas.microsoft.com/office/drawing/2014/main" id="{946A7A1D-3D7F-400B-A579-64AA45406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chemeClr val="bg2">
                  <a:alpha val="60000"/>
                </a:schemeClr>
              </a:gs>
              <a:gs pos="30000">
                <a:schemeClr val="bg2"/>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773855" y="5837632"/>
            <a:ext cx="9375887" cy="1020358"/>
          </a:xfrm>
        </p:spPr>
        <p:txBody>
          <a:bodyPr>
            <a:normAutofit fontScale="90000"/>
          </a:bodyPr>
          <a:lstStyle/>
          <a:p>
            <a:r>
              <a:rPr lang="en-US" sz="4800" dirty="0"/>
              <a:t>ACTIVITIES AT A GLANCE</a:t>
            </a:r>
            <a:br>
              <a:rPr lang="en-US" sz="4800" dirty="0"/>
            </a:br>
            <a:br>
              <a:rPr lang="en-US" sz="4800" dirty="0"/>
            </a:br>
            <a:endParaRPr lang="en-US" sz="4800" dirty="0"/>
          </a:p>
        </p:txBody>
      </p:sp>
      <p:cxnSp>
        <p:nvCxnSpPr>
          <p:cNvPr id="55" name="Straight Connector 54">
            <a:extLst>
              <a:ext uri="{FF2B5EF4-FFF2-40B4-BE49-F238E27FC236}">
                <a16:creationId xmlns:a16="http://schemas.microsoft.com/office/drawing/2014/main" id="{0BCE4FFE-9918-4AF9-975B-1AAC44E67D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7" name="Freeform 6">
            <a:extLst>
              <a:ext uri="{FF2B5EF4-FFF2-40B4-BE49-F238E27FC236}">
                <a16:creationId xmlns:a16="http://schemas.microsoft.com/office/drawing/2014/main" id="{C38C875F-6627-4E12-BFE4-18E6A64F1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315702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a:bodyPr>
          <a:lstStyle/>
          <a:p>
            <a:r>
              <a:rPr lang="en-US" dirty="0">
                <a:solidFill>
                  <a:schemeClr val="bg1"/>
                </a:solidFill>
              </a:rPr>
              <a:t>Table Of Contents</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637025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Launch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606593" y="1846053"/>
            <a:ext cx="6892418" cy="1477328"/>
          </a:xfrm>
          <a:prstGeom prst="rect">
            <a:avLst/>
          </a:prstGeom>
          <a:noFill/>
        </p:spPr>
        <p:txBody>
          <a:bodyPr wrap="square" rtlCol="0">
            <a:spAutoFit/>
          </a:bodyPr>
          <a:lstStyle/>
          <a:p>
            <a:r>
              <a:rPr lang="en-CA" dirty="0"/>
              <a:t>While launching, we treat the users to the Movie Match logo, with which we hope to invoke some feelings of a few decades ago when theatres were the way to go for a group viewing experience.</a:t>
            </a:r>
          </a:p>
          <a:p>
            <a:endParaRPr lang="en-CA" dirty="0"/>
          </a:p>
          <a:p>
            <a:endParaRPr lang="en-CA" dirty="0"/>
          </a:p>
        </p:txBody>
      </p:sp>
      <p:pic>
        <p:nvPicPr>
          <p:cNvPr id="5" name="Picture 4">
            <a:extLst>
              <a:ext uri="{FF2B5EF4-FFF2-40B4-BE49-F238E27FC236}">
                <a16:creationId xmlns:a16="http://schemas.microsoft.com/office/drawing/2014/main" id="{29FDCAB2-D80B-7260-C007-630358EEA6BF}"/>
              </a:ext>
            </a:extLst>
          </p:cNvPr>
          <p:cNvPicPr>
            <a:picLocks noChangeAspect="1"/>
          </p:cNvPicPr>
          <p:nvPr/>
        </p:nvPicPr>
        <p:blipFill>
          <a:blip r:embed="rId2"/>
          <a:stretch>
            <a:fillRect/>
          </a:stretch>
        </p:blipFill>
        <p:spPr>
          <a:xfrm>
            <a:off x="995433" y="559678"/>
            <a:ext cx="3366226" cy="5619449"/>
          </a:xfrm>
          <a:prstGeom prst="rect">
            <a:avLst/>
          </a:prstGeom>
        </p:spPr>
      </p:pic>
    </p:spTree>
    <p:extLst>
      <p:ext uri="{BB962C8B-B14F-4D97-AF65-F5344CB8AC3E}">
        <p14:creationId xmlns:p14="http://schemas.microsoft.com/office/powerpoint/2010/main" val="36040541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L</a:t>
            </a:r>
            <a:r>
              <a:rPr lang="en-CA" dirty="0" err="1"/>
              <a:t>anding</a:t>
            </a:r>
            <a:r>
              <a:rPr lang="en-CA" dirty="0"/>
              <a:t>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544291" y="1846053"/>
            <a:ext cx="6954720" cy="1477328"/>
          </a:xfrm>
          <a:prstGeom prst="rect">
            <a:avLst/>
          </a:prstGeom>
          <a:noFill/>
        </p:spPr>
        <p:txBody>
          <a:bodyPr wrap="square" rtlCol="0">
            <a:spAutoFit/>
          </a:bodyPr>
          <a:lstStyle/>
          <a:p>
            <a:r>
              <a:rPr lang="en-CA" dirty="0"/>
              <a:t>Landing page shows the login options and will allow users to register using Google, Facebook or the application’s own Firebase authorization by using email and password.</a:t>
            </a:r>
          </a:p>
          <a:p>
            <a:endParaRPr lang="en-CA" dirty="0"/>
          </a:p>
          <a:p>
            <a:endParaRPr lang="en-CA" dirty="0"/>
          </a:p>
        </p:txBody>
      </p:sp>
      <p:pic>
        <p:nvPicPr>
          <p:cNvPr id="8" name="Picture 7">
            <a:extLst>
              <a:ext uri="{FF2B5EF4-FFF2-40B4-BE49-F238E27FC236}">
                <a16:creationId xmlns:a16="http://schemas.microsoft.com/office/drawing/2014/main" id="{0A3BEF52-91AF-3E9A-BFCF-F4146FF412E7}"/>
              </a:ext>
            </a:extLst>
          </p:cNvPr>
          <p:cNvPicPr>
            <a:picLocks noChangeAspect="1"/>
          </p:cNvPicPr>
          <p:nvPr/>
        </p:nvPicPr>
        <p:blipFill>
          <a:blip r:embed="rId2"/>
          <a:stretch>
            <a:fillRect/>
          </a:stretch>
        </p:blipFill>
        <p:spPr>
          <a:xfrm>
            <a:off x="1012218" y="559678"/>
            <a:ext cx="3349441" cy="5619449"/>
          </a:xfrm>
          <a:prstGeom prst="rect">
            <a:avLst/>
          </a:prstGeom>
        </p:spPr>
      </p:pic>
    </p:spTree>
    <p:extLst>
      <p:ext uri="{BB962C8B-B14F-4D97-AF65-F5344CB8AC3E}">
        <p14:creationId xmlns:p14="http://schemas.microsoft.com/office/powerpoint/2010/main" val="313107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Register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535055" y="1846053"/>
            <a:ext cx="6963956" cy="1200329"/>
          </a:xfrm>
          <a:prstGeom prst="rect">
            <a:avLst/>
          </a:prstGeom>
          <a:noFill/>
        </p:spPr>
        <p:txBody>
          <a:bodyPr wrap="square" rtlCol="0">
            <a:spAutoFit/>
          </a:bodyPr>
          <a:lstStyle/>
          <a:p>
            <a:r>
              <a:rPr lang="en-CA" dirty="0"/>
              <a:t>&lt;&lt;NEEDS WORK&gt;&gt;Allows registration through Firebase and email/password validation.</a:t>
            </a:r>
          </a:p>
          <a:p>
            <a:endParaRPr lang="en-CA" dirty="0"/>
          </a:p>
          <a:p>
            <a:endParaRPr lang="en-CA" dirty="0"/>
          </a:p>
        </p:txBody>
      </p:sp>
      <p:pic>
        <p:nvPicPr>
          <p:cNvPr id="5" name="Picture 4">
            <a:extLst>
              <a:ext uri="{FF2B5EF4-FFF2-40B4-BE49-F238E27FC236}">
                <a16:creationId xmlns:a16="http://schemas.microsoft.com/office/drawing/2014/main" id="{F75D5F58-2108-06CF-FE5C-8EE98803920E}"/>
              </a:ext>
            </a:extLst>
          </p:cNvPr>
          <p:cNvPicPr>
            <a:picLocks noChangeAspect="1"/>
          </p:cNvPicPr>
          <p:nvPr/>
        </p:nvPicPr>
        <p:blipFill>
          <a:blip r:embed="rId2"/>
          <a:stretch>
            <a:fillRect/>
          </a:stretch>
        </p:blipFill>
        <p:spPr>
          <a:xfrm>
            <a:off x="1003642" y="559678"/>
            <a:ext cx="3413088" cy="5619449"/>
          </a:xfrm>
          <a:prstGeom prst="rect">
            <a:avLst/>
          </a:prstGeom>
        </p:spPr>
      </p:pic>
    </p:spTree>
    <p:extLst>
      <p:ext uri="{BB962C8B-B14F-4D97-AF65-F5344CB8AC3E}">
        <p14:creationId xmlns:p14="http://schemas.microsoft.com/office/powerpoint/2010/main" val="975266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dirty="0"/>
              <a:t>Login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461163" y="1846053"/>
            <a:ext cx="7037847" cy="1200329"/>
          </a:xfrm>
          <a:prstGeom prst="rect">
            <a:avLst/>
          </a:prstGeom>
          <a:noFill/>
        </p:spPr>
        <p:txBody>
          <a:bodyPr wrap="square" rtlCol="0">
            <a:spAutoFit/>
          </a:bodyPr>
          <a:lstStyle/>
          <a:p>
            <a:r>
              <a:rPr lang="en-CA" dirty="0"/>
              <a:t>(With Account) Can login here or if need be, can reset password for the application.</a:t>
            </a:r>
          </a:p>
          <a:p>
            <a:endParaRPr lang="en-CA" dirty="0"/>
          </a:p>
          <a:p>
            <a:endParaRPr lang="en-CA" dirty="0"/>
          </a:p>
        </p:txBody>
      </p:sp>
      <p:pic>
        <p:nvPicPr>
          <p:cNvPr id="5" name="Picture 4">
            <a:extLst>
              <a:ext uri="{FF2B5EF4-FFF2-40B4-BE49-F238E27FC236}">
                <a16:creationId xmlns:a16="http://schemas.microsoft.com/office/drawing/2014/main" id="{37CDC7CE-9B14-23C9-7F59-653D71A85001}"/>
              </a:ext>
            </a:extLst>
          </p:cNvPr>
          <p:cNvPicPr>
            <a:picLocks noChangeAspect="1"/>
          </p:cNvPicPr>
          <p:nvPr/>
        </p:nvPicPr>
        <p:blipFill>
          <a:blip r:embed="rId2"/>
          <a:stretch>
            <a:fillRect/>
          </a:stretch>
        </p:blipFill>
        <p:spPr>
          <a:xfrm>
            <a:off x="979629" y="559678"/>
            <a:ext cx="3373821" cy="5619449"/>
          </a:xfrm>
          <a:prstGeom prst="rect">
            <a:avLst/>
          </a:prstGeom>
        </p:spPr>
      </p:pic>
    </p:spTree>
    <p:extLst>
      <p:ext uri="{BB962C8B-B14F-4D97-AF65-F5344CB8AC3E}">
        <p14:creationId xmlns:p14="http://schemas.microsoft.com/office/powerpoint/2010/main" val="175772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Forgot Password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655127" y="1846053"/>
            <a:ext cx="6843884" cy="369332"/>
          </a:xfrm>
          <a:prstGeom prst="rect">
            <a:avLst/>
          </a:prstGeom>
          <a:noFill/>
        </p:spPr>
        <p:txBody>
          <a:bodyPr wrap="square" rtlCol="0">
            <a:spAutoFit/>
          </a:bodyPr>
          <a:lstStyle/>
          <a:p>
            <a:r>
              <a:rPr lang="en-CA" dirty="0"/>
              <a:t>&lt;&lt;NEED TO REDO PICTURE BC OF ACTION BAR&gt;&gt;</a:t>
            </a:r>
          </a:p>
        </p:txBody>
      </p:sp>
      <p:pic>
        <p:nvPicPr>
          <p:cNvPr id="5" name="Picture 4">
            <a:extLst>
              <a:ext uri="{FF2B5EF4-FFF2-40B4-BE49-F238E27FC236}">
                <a16:creationId xmlns:a16="http://schemas.microsoft.com/office/drawing/2014/main" id="{2112015D-5612-0BCE-489C-F9F527832C29}"/>
              </a:ext>
            </a:extLst>
          </p:cNvPr>
          <p:cNvPicPr>
            <a:picLocks noChangeAspect="1"/>
          </p:cNvPicPr>
          <p:nvPr/>
        </p:nvPicPr>
        <p:blipFill>
          <a:blip r:embed="rId2"/>
          <a:stretch>
            <a:fillRect/>
          </a:stretch>
        </p:blipFill>
        <p:spPr>
          <a:xfrm>
            <a:off x="1003642" y="559678"/>
            <a:ext cx="3306395" cy="5619449"/>
          </a:xfrm>
          <a:prstGeom prst="rect">
            <a:avLst/>
          </a:prstGeom>
        </p:spPr>
      </p:pic>
    </p:spTree>
    <p:extLst>
      <p:ext uri="{BB962C8B-B14F-4D97-AF65-F5344CB8AC3E}">
        <p14:creationId xmlns:p14="http://schemas.microsoft.com/office/powerpoint/2010/main" val="29096792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l="47304" r="7579" b="-1"/>
          <a:stretch/>
        </p:blipFill>
        <p:spPr>
          <a:xfrm>
            <a:off x="20" y="10"/>
            <a:ext cx="4635294" cy="6857990"/>
          </a:xfrm>
          <a:prstGeom prst="rect">
            <a:avLst/>
          </a:prstGeom>
        </p:spPr>
      </p:pic>
      <p:cxnSp>
        <p:nvCxnSpPr>
          <p:cNvPr id="46" name="Straight Connector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reeform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457198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W</a:t>
            </a:r>
            <a:r>
              <a:rPr lang="en-CA" dirty="0" err="1"/>
              <a:t>elcome</a:t>
            </a:r>
            <a:r>
              <a:rPr lang="en-CA" dirty="0"/>
              <a:t> Screen</a:t>
            </a:r>
          </a:p>
        </p:txBody>
      </p:sp>
      <p:pic>
        <p:nvPicPr>
          <p:cNvPr id="7" name="Picture 6">
            <a:extLst>
              <a:ext uri="{FF2B5EF4-FFF2-40B4-BE49-F238E27FC236}">
                <a16:creationId xmlns:a16="http://schemas.microsoft.com/office/drawing/2014/main" id="{65044A62-F605-F716-1368-1A414C096889}"/>
              </a:ext>
            </a:extLst>
          </p:cNvPr>
          <p:cNvPicPr>
            <a:picLocks noChangeAspect="1"/>
          </p:cNvPicPr>
          <p:nvPr/>
        </p:nvPicPr>
        <p:blipFill>
          <a:blip r:embed="rId2"/>
          <a:stretch>
            <a:fillRect/>
          </a:stretch>
        </p:blipFill>
        <p:spPr>
          <a:xfrm>
            <a:off x="1003642" y="559678"/>
            <a:ext cx="3349808" cy="5619449"/>
          </a:xfrm>
          <a:prstGeom prst="rect">
            <a:avLst/>
          </a:prstGeom>
        </p:spPr>
      </p:pic>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1477328"/>
          </a:xfrm>
          <a:prstGeom prst="rect">
            <a:avLst/>
          </a:prstGeom>
          <a:noFill/>
        </p:spPr>
        <p:txBody>
          <a:bodyPr wrap="square" rtlCol="0">
            <a:spAutoFit/>
          </a:bodyPr>
          <a:lstStyle/>
          <a:p>
            <a:r>
              <a:rPr lang="en-US" dirty="0"/>
              <a:t>From here, we can start move through the main stages of the application in all it’s glory!</a:t>
            </a:r>
          </a:p>
          <a:p>
            <a:pPr marL="342900" indent="-342900">
              <a:buFont typeface="Arial" panose="020B0604020202020204" pitchFamily="34" charset="0"/>
              <a:buChar char="•"/>
            </a:pPr>
            <a:r>
              <a:rPr lang="en-US" dirty="0"/>
              <a:t>Swipe does this…</a:t>
            </a:r>
          </a:p>
          <a:p>
            <a:pPr marL="342900" indent="-342900">
              <a:buFont typeface="Arial" panose="020B0604020202020204" pitchFamily="34" charset="0"/>
              <a:buChar char="•"/>
            </a:pPr>
            <a:r>
              <a:rPr lang="en-US" dirty="0"/>
              <a:t>Matches does that…</a:t>
            </a:r>
          </a:p>
          <a:p>
            <a:pPr marL="342900" indent="-342900">
              <a:buFont typeface="Arial" panose="020B0604020202020204" pitchFamily="34" charset="0"/>
              <a:buChar char="•"/>
            </a:pPr>
            <a:r>
              <a:rPr lang="en-US" dirty="0"/>
              <a:t>Account does the other thing…</a:t>
            </a:r>
            <a:endParaRPr lang="en-CA" dirty="0"/>
          </a:p>
        </p:txBody>
      </p:sp>
    </p:spTree>
    <p:extLst>
      <p:ext uri="{BB962C8B-B14F-4D97-AF65-F5344CB8AC3E}">
        <p14:creationId xmlns:p14="http://schemas.microsoft.com/office/powerpoint/2010/main" val="9847477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1303628"/>
          </a:xfrm>
        </p:spPr>
        <p:txBody>
          <a:bodyPr>
            <a:normAutofit fontScale="90000"/>
          </a:bodyPr>
          <a:lstStyle/>
          <a:p>
            <a:r>
              <a:rPr lang="en-US" dirty="0"/>
              <a:t>Service, Genre &amp; </a:t>
            </a:r>
            <a:br>
              <a:rPr lang="en-US" dirty="0"/>
            </a:br>
            <a:r>
              <a:rPr lang="en-US" dirty="0"/>
              <a:t>Type Screen</a:t>
            </a:r>
            <a:endParaRPr lang="en-CA" dirty="0"/>
          </a:p>
        </p:txBody>
      </p:sp>
    </p:spTree>
    <p:extLst>
      <p:ext uri="{BB962C8B-B14F-4D97-AF65-F5344CB8AC3E}">
        <p14:creationId xmlns:p14="http://schemas.microsoft.com/office/powerpoint/2010/main" val="1327470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Swipe</a:t>
            </a:r>
            <a:r>
              <a:rPr lang="en-CA" dirty="0"/>
              <a:t> Screen</a:t>
            </a:r>
          </a:p>
        </p:txBody>
      </p:sp>
    </p:spTree>
    <p:extLst>
      <p:ext uri="{BB962C8B-B14F-4D97-AF65-F5344CB8AC3E}">
        <p14:creationId xmlns:p14="http://schemas.microsoft.com/office/powerpoint/2010/main" val="1954724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Account</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784436" y="1745673"/>
            <a:ext cx="7010400" cy="1477328"/>
          </a:xfrm>
          <a:prstGeom prst="rect">
            <a:avLst/>
          </a:prstGeom>
          <a:noFill/>
        </p:spPr>
        <p:txBody>
          <a:bodyPr wrap="square" rtlCol="0">
            <a:spAutoFit/>
          </a:bodyPr>
          <a:lstStyle/>
          <a:p>
            <a:r>
              <a:rPr lang="en-US" dirty="0"/>
              <a:t>This activity allows the user to:</a:t>
            </a:r>
          </a:p>
          <a:p>
            <a:pPr marL="342900" indent="-342900">
              <a:buFont typeface="Arial" panose="020B0604020202020204" pitchFamily="34" charset="0"/>
              <a:buChar char="•"/>
            </a:pPr>
            <a:r>
              <a:rPr lang="en-US" dirty="0"/>
              <a:t>Update…</a:t>
            </a:r>
          </a:p>
          <a:p>
            <a:pPr marL="342900" indent="-342900">
              <a:buFont typeface="Arial" panose="020B0604020202020204" pitchFamily="34" charset="0"/>
              <a:buChar char="•"/>
            </a:pPr>
            <a:r>
              <a:rPr lang="en-US" dirty="0"/>
              <a:t>Delete…</a:t>
            </a:r>
          </a:p>
          <a:p>
            <a:pPr marL="342900" indent="-342900">
              <a:buFont typeface="Arial" panose="020B0604020202020204" pitchFamily="34" charset="0"/>
              <a:buChar char="•"/>
            </a:pPr>
            <a:r>
              <a:rPr lang="en-US" dirty="0"/>
              <a:t>Review…</a:t>
            </a:r>
          </a:p>
          <a:p>
            <a:pPr marL="342900" indent="-342900">
              <a:buFont typeface="Arial" panose="020B0604020202020204" pitchFamily="34" charset="0"/>
              <a:buChar char="•"/>
            </a:pPr>
            <a:r>
              <a:rPr lang="en-US" dirty="0"/>
              <a:t>Logout…</a:t>
            </a:r>
            <a:endParaRPr lang="en-CA" dirty="0"/>
          </a:p>
        </p:txBody>
      </p:sp>
      <p:pic>
        <p:nvPicPr>
          <p:cNvPr id="9" name="Picture 8">
            <a:extLst>
              <a:ext uri="{FF2B5EF4-FFF2-40B4-BE49-F238E27FC236}">
                <a16:creationId xmlns:a16="http://schemas.microsoft.com/office/drawing/2014/main" id="{71CFC8EB-BF5A-5AA2-DB00-5E4C3F9AE1C9}"/>
              </a:ext>
            </a:extLst>
          </p:cNvPr>
          <p:cNvPicPr>
            <a:picLocks noChangeAspect="1"/>
          </p:cNvPicPr>
          <p:nvPr/>
        </p:nvPicPr>
        <p:blipFill>
          <a:blip r:embed="rId2"/>
          <a:stretch>
            <a:fillRect/>
          </a:stretch>
        </p:blipFill>
        <p:spPr>
          <a:xfrm>
            <a:off x="988394" y="559678"/>
            <a:ext cx="3365056" cy="5619449"/>
          </a:xfrm>
          <a:prstGeom prst="rect">
            <a:avLst/>
          </a:prstGeom>
        </p:spPr>
      </p:pic>
    </p:spTree>
    <p:extLst>
      <p:ext uri="{BB962C8B-B14F-4D97-AF65-F5344CB8AC3E}">
        <p14:creationId xmlns:p14="http://schemas.microsoft.com/office/powerpoint/2010/main" val="2648205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3E90B9-CE78-4CCC-BB4C-F36D710238BB}"/>
              </a:ext>
            </a:extLst>
          </p:cNvPr>
          <p:cNvSpPr>
            <a:spLocks noGrp="1"/>
          </p:cNvSpPr>
          <p:nvPr>
            <p:ph type="title"/>
          </p:nvPr>
        </p:nvSpPr>
        <p:spPr>
          <a:xfrm>
            <a:off x="960120" y="434101"/>
            <a:ext cx="7169753" cy="1232750"/>
          </a:xfrm>
        </p:spPr>
        <p:txBody>
          <a:bodyPr anchor="b">
            <a:normAutofit/>
          </a:bodyPr>
          <a:lstStyle/>
          <a:p>
            <a:r>
              <a:rPr lang="en-US" dirty="0">
                <a:solidFill>
                  <a:schemeClr val="bg1"/>
                </a:solidFill>
              </a:rPr>
              <a:t>Project Timeline</a:t>
            </a:r>
          </a:p>
        </p:txBody>
      </p:sp>
      <p:cxnSp>
        <p:nvCxnSpPr>
          <p:cNvPr id="43" name="Straight Connector 4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graphicFrame>
        <p:nvGraphicFramePr>
          <p:cNvPr id="34" name="Content Placeholder 2" descr="accent home chevron process timeline SmartArt">
            <a:extLst>
              <a:ext uri="{FF2B5EF4-FFF2-40B4-BE49-F238E27FC236}">
                <a16:creationId xmlns:a16="http://schemas.microsoft.com/office/drawing/2014/main" id="{9EBBB809-0F32-4239-BB06-9454FB6F49D4}"/>
              </a:ext>
            </a:extLst>
          </p:cNvPr>
          <p:cNvGraphicFramePr>
            <a:graphicFrameLocks noGrp="1"/>
          </p:cNvGraphicFramePr>
          <p:nvPr>
            <p:ph idx="1"/>
            <p:extLst>
              <p:ext uri="{D42A27DB-BD31-4B8C-83A1-F6EECF244321}">
                <p14:modId xmlns:p14="http://schemas.microsoft.com/office/powerpoint/2010/main" val="1922187126"/>
              </p:ext>
            </p:extLst>
          </p:nvPr>
        </p:nvGraphicFramePr>
        <p:xfrm>
          <a:off x="960120" y="2917149"/>
          <a:ext cx="10279971" cy="2987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466988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Account Update</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923330"/>
          </a:xfrm>
          <a:prstGeom prst="rect">
            <a:avLst/>
          </a:prstGeom>
          <a:noFill/>
        </p:spPr>
        <p:txBody>
          <a:bodyPr wrap="square" rtlCol="0">
            <a:spAutoFit/>
          </a:bodyPr>
          <a:lstStyle/>
          <a:p>
            <a:r>
              <a:rPr lang="en-US" dirty="0"/>
              <a:t>The user can update their account information to ensure they appear to their matches as they wish. As well, they can upload an image from their device for other users to see.</a:t>
            </a:r>
          </a:p>
        </p:txBody>
      </p:sp>
      <p:pic>
        <p:nvPicPr>
          <p:cNvPr id="9" name="Picture 8">
            <a:extLst>
              <a:ext uri="{FF2B5EF4-FFF2-40B4-BE49-F238E27FC236}">
                <a16:creationId xmlns:a16="http://schemas.microsoft.com/office/drawing/2014/main" id="{A88BC610-DFF1-4DD3-AEA8-03B80CBBC410}"/>
              </a:ext>
            </a:extLst>
          </p:cNvPr>
          <p:cNvPicPr>
            <a:picLocks noChangeAspect="1"/>
          </p:cNvPicPr>
          <p:nvPr/>
        </p:nvPicPr>
        <p:blipFill>
          <a:blip r:embed="rId2"/>
          <a:stretch>
            <a:fillRect/>
          </a:stretch>
        </p:blipFill>
        <p:spPr>
          <a:xfrm>
            <a:off x="1003642" y="559678"/>
            <a:ext cx="3357892" cy="5619449"/>
          </a:xfrm>
          <a:prstGeom prst="rect">
            <a:avLst/>
          </a:prstGeom>
        </p:spPr>
      </p:pic>
    </p:spTree>
    <p:extLst>
      <p:ext uri="{BB962C8B-B14F-4D97-AF65-F5344CB8AC3E}">
        <p14:creationId xmlns:p14="http://schemas.microsoft.com/office/powerpoint/2010/main" val="3750192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Application Description</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1477328"/>
          </a:xfrm>
          <a:prstGeom prst="rect">
            <a:avLst/>
          </a:prstGeom>
          <a:noFill/>
        </p:spPr>
        <p:txBody>
          <a:bodyPr wrap="square" rtlCol="0">
            <a:spAutoFit/>
          </a:bodyPr>
          <a:lstStyle/>
          <a:p>
            <a:r>
              <a:rPr lang="en-CA" dirty="0"/>
              <a:t>&lt;&lt;NEEDS WORK&gt;&gt;We now have many options for what to watch, devices to watch them on and at times, it can seem like you’ll never agree with your partner, friends or family members on what to watch. Well, stress no more, the Movie Match application will solve that issue for you!</a:t>
            </a:r>
          </a:p>
          <a:p>
            <a:endParaRPr lang="en-CA" dirty="0"/>
          </a:p>
          <a:p>
            <a:endParaRPr lang="en-CA" dirty="0"/>
          </a:p>
        </p:txBody>
      </p:sp>
    </p:spTree>
    <p:extLst>
      <p:ext uri="{BB962C8B-B14F-4D97-AF65-F5344CB8AC3E}">
        <p14:creationId xmlns:p14="http://schemas.microsoft.com/office/powerpoint/2010/main" val="35659077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1337948"/>
          </a:xfrm>
        </p:spPr>
        <p:txBody>
          <a:bodyPr>
            <a:normAutofit fontScale="90000"/>
          </a:bodyPr>
          <a:lstStyle/>
          <a:p>
            <a:r>
              <a:rPr lang="en-CA" dirty="0"/>
              <a:t>Wireframe Diagram </a:t>
            </a:r>
            <a:br>
              <a:rPr lang="en-CA" dirty="0"/>
            </a:br>
            <a:r>
              <a:rPr lang="en-CA" dirty="0"/>
              <a:t>(Original)</a:t>
            </a:r>
          </a:p>
        </p:txBody>
      </p:sp>
      <p:pic>
        <p:nvPicPr>
          <p:cNvPr id="5" name="Picture 4" descr="A picture containing text, row, bunch, different&#10;&#10;Description automatically generated">
            <a:extLst>
              <a:ext uri="{FF2B5EF4-FFF2-40B4-BE49-F238E27FC236}">
                <a16:creationId xmlns:a16="http://schemas.microsoft.com/office/drawing/2014/main" id="{C7631184-B387-62D6-2CFE-80C6CE690160}"/>
              </a:ext>
            </a:extLst>
          </p:cNvPr>
          <p:cNvPicPr>
            <a:picLocks noChangeAspect="1"/>
          </p:cNvPicPr>
          <p:nvPr/>
        </p:nvPicPr>
        <p:blipFill>
          <a:blip r:embed="rId2"/>
          <a:stretch>
            <a:fillRect/>
          </a:stretch>
        </p:blipFill>
        <p:spPr>
          <a:xfrm>
            <a:off x="750499" y="1897626"/>
            <a:ext cx="10905792" cy="4223644"/>
          </a:xfrm>
          <a:prstGeom prst="rect">
            <a:avLst/>
          </a:prstGeom>
        </p:spPr>
      </p:pic>
    </p:spTree>
    <p:extLst>
      <p:ext uri="{BB962C8B-B14F-4D97-AF65-F5344CB8AC3E}">
        <p14:creationId xmlns:p14="http://schemas.microsoft.com/office/powerpoint/2010/main" val="3888261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5269584" y="790199"/>
            <a:ext cx="5946953" cy="1617159"/>
          </a:xfrm>
        </p:spPr>
        <p:txBody>
          <a:bodyPr>
            <a:normAutofit fontScale="90000"/>
          </a:bodyPr>
          <a:lstStyle/>
          <a:p>
            <a:r>
              <a:rPr lang="en-US" sz="4500" dirty="0"/>
              <a:t>DATABASE &amp; CARDINALITIES</a:t>
            </a:r>
            <a:br>
              <a:rPr lang="en-US" sz="4500" dirty="0"/>
            </a:br>
            <a:br>
              <a:rPr lang="en-US" sz="4500" dirty="0"/>
            </a:br>
            <a:br>
              <a:rPr lang="en-US" sz="4500" dirty="0"/>
            </a:br>
            <a:endParaRPr lang="en-US" sz="2400" dirty="0"/>
          </a:p>
        </p:txBody>
      </p:sp>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l="47304" r="7579" b="-1"/>
          <a:stretch/>
        </p:blipFill>
        <p:spPr>
          <a:xfrm>
            <a:off x="20" y="10"/>
            <a:ext cx="4635294" cy="6857990"/>
          </a:xfrm>
          <a:prstGeom prst="rect">
            <a:avLst/>
          </a:prstGeom>
        </p:spPr>
      </p:pic>
      <p:cxnSp>
        <p:nvCxnSpPr>
          <p:cNvPr id="46" name="Straight Connector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reeform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3" name="TextBox 2">
            <a:extLst>
              <a:ext uri="{FF2B5EF4-FFF2-40B4-BE49-F238E27FC236}">
                <a16:creationId xmlns:a16="http://schemas.microsoft.com/office/drawing/2014/main" id="{88ABEB8E-8E1A-D3E9-3229-3FF2FC65D422}"/>
              </a:ext>
            </a:extLst>
          </p:cNvPr>
          <p:cNvSpPr txBox="1"/>
          <p:nvPr/>
        </p:nvSpPr>
        <p:spPr>
          <a:xfrm>
            <a:off x="5427155" y="3165098"/>
            <a:ext cx="5631812" cy="1785104"/>
          </a:xfrm>
          <a:prstGeom prst="rect">
            <a:avLst/>
          </a:prstGeom>
          <a:noFill/>
        </p:spPr>
        <p:txBody>
          <a:bodyPr wrap="square" rtlCol="0">
            <a:spAutoFit/>
          </a:bodyPr>
          <a:lstStyle/>
          <a:p>
            <a:pPr marL="285750" indent="-285750">
              <a:buFont typeface="Arial" panose="020B0604020202020204" pitchFamily="34" charset="0"/>
              <a:buChar char="•"/>
            </a:pPr>
            <a:r>
              <a:rPr lang="en-CA" sz="2200" dirty="0"/>
              <a:t>Original Database Design</a:t>
            </a:r>
          </a:p>
          <a:p>
            <a:pPr marL="285750" indent="-285750">
              <a:buFont typeface="Arial" panose="020B0604020202020204" pitchFamily="34" charset="0"/>
              <a:buChar char="•"/>
            </a:pPr>
            <a:r>
              <a:rPr lang="en-CA" sz="2200" dirty="0"/>
              <a:t>Original Database Cardinalities</a:t>
            </a:r>
          </a:p>
          <a:p>
            <a:pPr marL="285750" indent="-285750">
              <a:buFont typeface="Arial" panose="020B0604020202020204" pitchFamily="34" charset="0"/>
              <a:buChar char="•"/>
            </a:pPr>
            <a:r>
              <a:rPr lang="en-CA" sz="2200" dirty="0"/>
              <a:t>Original and Final JSON Trees</a:t>
            </a:r>
          </a:p>
          <a:p>
            <a:pPr marL="285750" indent="-285750">
              <a:buFont typeface="Arial" panose="020B0604020202020204" pitchFamily="34" charset="0"/>
              <a:buChar char="•"/>
            </a:pPr>
            <a:r>
              <a:rPr lang="en-CA" sz="2200" dirty="0"/>
              <a:t>Final Database Design </a:t>
            </a:r>
          </a:p>
          <a:p>
            <a:pPr marL="285750" indent="-285750">
              <a:buFont typeface="Arial" panose="020B0604020202020204" pitchFamily="34" charset="0"/>
              <a:buChar char="•"/>
            </a:pPr>
            <a:r>
              <a:rPr lang="en-CA" sz="2200" dirty="0"/>
              <a:t>Final Cardinalities</a:t>
            </a:r>
          </a:p>
        </p:txBody>
      </p:sp>
    </p:spTree>
    <p:extLst>
      <p:ext uri="{BB962C8B-B14F-4D97-AF65-F5344CB8AC3E}">
        <p14:creationId xmlns:p14="http://schemas.microsoft.com/office/powerpoint/2010/main" val="34031265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501A84-E03A-4644-83BE-A65F0ACCCC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3B1EE1F-6738-485F-A620-2602F7683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7" y="0"/>
            <a:ext cx="46573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8046748" y="1257300"/>
            <a:ext cx="3505240" cy="4254869"/>
          </a:xfrm>
        </p:spPr>
        <p:txBody>
          <a:bodyPr vert="horz" lIns="91440" tIns="45720" rIns="91440" bIns="45720" rtlCol="0" anchor="t">
            <a:normAutofit/>
          </a:bodyPr>
          <a:lstStyle/>
          <a:p>
            <a:pPr algn="l"/>
            <a:r>
              <a:rPr lang="en-US" sz="3900" dirty="0">
                <a:solidFill>
                  <a:schemeClr val="bg1"/>
                </a:solidFill>
              </a:rPr>
              <a:t>Database Design &amp; Format</a:t>
            </a:r>
          </a:p>
        </p:txBody>
      </p:sp>
      <p:sp>
        <p:nvSpPr>
          <p:cNvPr id="4" name="TextBox 3">
            <a:extLst>
              <a:ext uri="{FF2B5EF4-FFF2-40B4-BE49-F238E27FC236}">
                <a16:creationId xmlns:a16="http://schemas.microsoft.com/office/drawing/2014/main" id="{124252BA-814A-6747-85DE-C47DBD128ACB}"/>
              </a:ext>
            </a:extLst>
          </p:cNvPr>
          <p:cNvSpPr txBox="1"/>
          <p:nvPr/>
        </p:nvSpPr>
        <p:spPr>
          <a:xfrm>
            <a:off x="666755" y="577230"/>
            <a:ext cx="6248398" cy="2452183"/>
          </a:xfrm>
          <a:prstGeom prst="rect">
            <a:avLst/>
          </a:prstGeom>
        </p:spPr>
        <p:txBody>
          <a:bodyPr vert="horz" lIns="91440" tIns="45720" rIns="91440" bIns="45720" rtlCol="0">
            <a:normAutofit/>
          </a:bodyPr>
          <a:lstStyle/>
          <a:p>
            <a:pPr indent="-283464" defTabSz="914400">
              <a:lnSpc>
                <a:spcPct val="112000"/>
              </a:lnSpc>
              <a:spcBef>
                <a:spcPts val="900"/>
              </a:spcBef>
            </a:pPr>
            <a:r>
              <a:rPr lang="en-US" dirty="0">
                <a:solidFill>
                  <a:schemeClr val="tx1">
                    <a:lumMod val="85000"/>
                    <a:lumOff val="15000"/>
                  </a:schemeClr>
                </a:solidFill>
              </a:rPr>
              <a:t>We used Firebase for our Database needs, as the fluidity allowed us to make changes on the fly as creating and displaying matches was a large roadblock during the SDLC. Firebase tables are more closely related to JSON trees than a traditional SQL table, which both helped and hindered us during the implementation of the project. Due to a change from the original idea, there are two sets of diagrams.</a:t>
            </a:r>
          </a:p>
          <a:p>
            <a:pPr indent="-283464" defTabSz="914400">
              <a:lnSpc>
                <a:spcPct val="112000"/>
              </a:lnSpc>
              <a:spcBef>
                <a:spcPts val="900"/>
              </a:spcBef>
            </a:pPr>
            <a:endParaRPr lang="en-US" dirty="0">
              <a:solidFill>
                <a:schemeClr val="tx1">
                  <a:lumMod val="85000"/>
                  <a:lumOff val="15000"/>
                </a:schemeClr>
              </a:solidFill>
            </a:endParaRPr>
          </a:p>
        </p:txBody>
      </p:sp>
      <p:cxnSp>
        <p:nvCxnSpPr>
          <p:cNvPr id="13" name="Straight Connector 12">
            <a:extLst>
              <a:ext uri="{FF2B5EF4-FFF2-40B4-BE49-F238E27FC236}">
                <a16:creationId xmlns:a16="http://schemas.microsoft.com/office/drawing/2014/main" id="{ADC544FB-7860-4381-935B-43879C94F6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86703" y="1257300"/>
            <a:ext cx="0" cy="56007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D9949DD4-1FB3-4162-9489-E2488DEC3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39374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pic>
        <p:nvPicPr>
          <p:cNvPr id="5" name="Picture 4">
            <a:extLst>
              <a:ext uri="{FF2B5EF4-FFF2-40B4-BE49-F238E27FC236}">
                <a16:creationId xmlns:a16="http://schemas.microsoft.com/office/drawing/2014/main" id="{106881D6-1C01-6854-D871-BE8E1ECA20C7}"/>
              </a:ext>
            </a:extLst>
          </p:cNvPr>
          <p:cNvPicPr>
            <a:picLocks noChangeAspect="1"/>
          </p:cNvPicPr>
          <p:nvPr/>
        </p:nvPicPr>
        <p:blipFill>
          <a:blip r:embed="rId2"/>
          <a:stretch>
            <a:fillRect/>
          </a:stretch>
        </p:blipFill>
        <p:spPr>
          <a:xfrm>
            <a:off x="1921962" y="3029413"/>
            <a:ext cx="3601384" cy="3382455"/>
          </a:xfrm>
          <a:prstGeom prst="rect">
            <a:avLst/>
          </a:prstGeom>
        </p:spPr>
      </p:pic>
    </p:spTree>
    <p:extLst>
      <p:ext uri="{BB962C8B-B14F-4D97-AF65-F5344CB8AC3E}">
        <p14:creationId xmlns:p14="http://schemas.microsoft.com/office/powerpoint/2010/main" val="8683372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fontScale="90000"/>
          </a:bodyPr>
          <a:lstStyle/>
          <a:p>
            <a:r>
              <a:rPr lang="en-US" dirty="0">
                <a:solidFill>
                  <a:schemeClr val="bg1"/>
                </a:solidFill>
              </a:rPr>
              <a:t>Original Database Cardinalities</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pic>
        <p:nvPicPr>
          <p:cNvPr id="10" name="Picture 4">
            <a:extLst>
              <a:ext uri="{FF2B5EF4-FFF2-40B4-BE49-F238E27FC236}">
                <a16:creationId xmlns:a16="http://schemas.microsoft.com/office/drawing/2014/main" id="{F2E44336-EA80-388B-2BDF-FF2254249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1721" y="2645439"/>
            <a:ext cx="6988768" cy="3778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801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fontScale="90000"/>
          </a:bodyPr>
          <a:lstStyle/>
          <a:p>
            <a:r>
              <a:rPr lang="en-US">
                <a:solidFill>
                  <a:schemeClr val="bg1"/>
                </a:solidFill>
              </a:rPr>
              <a:t>Original Database Cardinalities</a:t>
            </a:r>
            <a:endParaRPr lang="en-US" dirty="0">
              <a:solidFill>
                <a:schemeClr val="bg1"/>
              </a:solidFill>
            </a:endParaRP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TextBox 2">
            <a:extLst>
              <a:ext uri="{FF2B5EF4-FFF2-40B4-BE49-F238E27FC236}">
                <a16:creationId xmlns:a16="http://schemas.microsoft.com/office/drawing/2014/main" id="{07712B45-F71E-363F-F68B-DEEEA079BC71}"/>
              </a:ext>
            </a:extLst>
          </p:cNvPr>
          <p:cNvSpPr txBox="1"/>
          <p:nvPr/>
        </p:nvSpPr>
        <p:spPr>
          <a:xfrm>
            <a:off x="960120" y="2569328"/>
            <a:ext cx="10266681" cy="3997727"/>
          </a:xfrm>
          <a:prstGeom prst="rect">
            <a:avLst/>
          </a:prstGeom>
        </p:spPr>
        <p:txBody>
          <a:bodyPr vert="horz" lIns="91440" tIns="45720" rIns="91440" bIns="45720" rtlCol="0">
            <a:normAutofit/>
          </a:bodyPr>
          <a:lstStyle/>
          <a:p>
            <a:pPr indent="-283464" defTabSz="914400">
              <a:lnSpc>
                <a:spcPct val="112000"/>
              </a:lnSpc>
              <a:spcBef>
                <a:spcPts val="900"/>
              </a:spcBef>
            </a:pPr>
            <a:r>
              <a:rPr lang="en-US" dirty="0">
                <a:solidFill>
                  <a:schemeClr val="tx1">
                    <a:lumMod val="85000"/>
                    <a:lumOff val="15000"/>
                  </a:schemeClr>
                </a:solidFill>
              </a:rPr>
              <a:t>We looked at the different cardinalities for our project and produced the following set:</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Users – One Mandatory to Many Mandatory in relation to Movies table, Many Mandatory to One 	Mandatory in relation to Matches table.</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Movies – Many Optional to Many Optional in relation to Users table, One Mandatory to Many 	Mandatory in relation to Matches tab</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Matches – One Mandatory to Many Mandatory in relation to Users table, Many Optional to One 	Mandatory in relation to Movies table.</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spTree>
    <p:extLst>
      <p:ext uri="{BB962C8B-B14F-4D97-AF65-F5344CB8AC3E}">
        <p14:creationId xmlns:p14="http://schemas.microsoft.com/office/powerpoint/2010/main" val="3006768028"/>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E37D0EA-FE7E-4E9C-9357-7A88A33B427C}">
  <ds:schemaRefs>
    <ds:schemaRef ds:uri="http://schemas.microsoft.com/sharepoint/v3/contenttype/forms"/>
  </ds:schemaRefs>
</ds:datastoreItem>
</file>

<file path=customXml/itemProps2.xml><?xml version="1.0" encoding="utf-8"?>
<ds:datastoreItem xmlns:ds="http://schemas.openxmlformats.org/officeDocument/2006/customXml" ds:itemID="{45F677CF-1C0A-4204-9388-FE4775515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CBBD45-8B40-43D7-9EDE-9F29D8BA801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Headlines design</Template>
  <TotalTime>6464</TotalTime>
  <Words>921</Words>
  <Application>Microsoft Office PowerPoint</Application>
  <PresentationFormat>Widescreen</PresentationFormat>
  <Paragraphs>74</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Century Schoolbook</vt:lpstr>
      <vt:lpstr>Corbel</vt:lpstr>
      <vt:lpstr>Headlines</vt:lpstr>
      <vt:lpstr>Movie match for android   A penny for your thoughts ltd.</vt:lpstr>
      <vt:lpstr>Table Of Contents</vt:lpstr>
      <vt:lpstr>Project Timeline</vt:lpstr>
      <vt:lpstr>Application Description</vt:lpstr>
      <vt:lpstr>Wireframe Diagram  (Original)</vt:lpstr>
      <vt:lpstr>DATABASE &amp; CARDINALITIES   </vt:lpstr>
      <vt:lpstr>Database Design &amp; Format</vt:lpstr>
      <vt:lpstr>Original Database Cardinalities</vt:lpstr>
      <vt:lpstr>Original Database Cardinalities</vt:lpstr>
      <vt:lpstr>Original JSON Data Tree</vt:lpstr>
      <vt:lpstr>Final Tree Design</vt:lpstr>
      <vt:lpstr>Original JSON Data Tree</vt:lpstr>
      <vt:lpstr>Final Tree Design</vt:lpstr>
      <vt:lpstr>Original JSON Data Tree</vt:lpstr>
      <vt:lpstr>Final Tree Design</vt:lpstr>
      <vt:lpstr>Data flow diagrams  </vt:lpstr>
      <vt:lpstr>Data flow– service, type &amp; genre</vt:lpstr>
      <vt:lpstr>DFD – Login &amp; Register</vt:lpstr>
      <vt:lpstr>ACTIVITIES AT A GLANCE  </vt:lpstr>
      <vt:lpstr>Launch Screen</vt:lpstr>
      <vt:lpstr>Landing Screen</vt:lpstr>
      <vt:lpstr>Register Screen</vt:lpstr>
      <vt:lpstr>Login Screen</vt:lpstr>
      <vt:lpstr>Forgot Password Screen</vt:lpstr>
      <vt:lpstr>PowerPoint Presentation</vt:lpstr>
      <vt:lpstr>Welcome Screen</vt:lpstr>
      <vt:lpstr>Service, Genre &amp;  Type Screen</vt:lpstr>
      <vt:lpstr>Swipe Screen</vt:lpstr>
      <vt:lpstr>Account Screen</vt:lpstr>
      <vt:lpstr>Account Update Screen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match for android   A penny for your thoughts ltd.</dc:title>
  <dc:creator>Matthew Penny</dc:creator>
  <cp:lastModifiedBy>Matthew Penny</cp:lastModifiedBy>
  <cp:revision>20</cp:revision>
  <dcterms:created xsi:type="dcterms:W3CDTF">2022-07-21T23:26:32Z</dcterms:created>
  <dcterms:modified xsi:type="dcterms:W3CDTF">2022-08-02T22:30:54Z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